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4"/>
  </p:notesMasterIdLst>
  <p:sldIdLst>
    <p:sldId id="256" r:id="rId2"/>
    <p:sldId id="258" r:id="rId3"/>
    <p:sldId id="266" r:id="rId4"/>
    <p:sldId id="267" r:id="rId5"/>
    <p:sldId id="268" r:id="rId6"/>
    <p:sldId id="270" r:id="rId7"/>
    <p:sldId id="275" r:id="rId8"/>
    <p:sldId id="276" r:id="rId9"/>
    <p:sldId id="277" r:id="rId10"/>
    <p:sldId id="274" r:id="rId11"/>
    <p:sldId id="259" r:id="rId12"/>
    <p:sldId id="271" r:id="rId13"/>
    <p:sldId id="279" r:id="rId14"/>
    <p:sldId id="278" r:id="rId15"/>
    <p:sldId id="282" r:id="rId16"/>
    <p:sldId id="281" r:id="rId17"/>
    <p:sldId id="280" r:id="rId18"/>
    <p:sldId id="272" r:id="rId19"/>
    <p:sldId id="285" r:id="rId20"/>
    <p:sldId id="284" r:id="rId21"/>
    <p:sldId id="283" r:id="rId22"/>
    <p:sldId id="273" r:id="rId23"/>
  </p:sldIdLst>
  <p:sldSz cx="18288000" cy="10287000"/>
  <p:notesSz cx="6858000" cy="9144000"/>
  <p:embeddedFontLst>
    <p:embeddedFont>
      <p:font typeface="Exo 2 Medium Bold" panose="020B0604020202020204" charset="-52"/>
      <p:regular r:id="rId25"/>
    </p:embeddedFont>
    <p:embeddedFont>
      <p:font typeface="Exo 2 Medium" panose="020B0604020202020204" charset="-52"/>
      <p:regular r:id="rId26"/>
    </p:embeddedFont>
    <p:embeddedFont>
      <p:font typeface="Calibri" panose="020F0502020204030204" pitchFamily="34" charset="0"/>
      <p:regular r:id="rId27"/>
      <p:bold r:id="rId28"/>
      <p:italic r:id="rId29"/>
      <p:boldItalic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6" d="100"/>
          <a:sy n="56" d="100"/>
        </p:scale>
        <p:origin x="610" y="3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18.10.2021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19999"/>
          </a:blip>
          <a:srcRect t="44968" r="326" b="15408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0" y="2982281"/>
            <a:ext cx="18288000" cy="28694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2400"/>
              </a:lnSpc>
            </a:pPr>
            <a:r>
              <a:rPr lang="ru-RU" sz="20000" dirty="0" smtClean="0">
                <a:solidFill>
                  <a:srgbClr val="FF4647"/>
                </a:solidFill>
                <a:latin typeface="Exo 2 Medium Bold"/>
              </a:rPr>
              <a:t>Головы и ноги</a:t>
            </a:r>
            <a:endParaRPr lang="en-US" sz="20000" dirty="0">
              <a:solidFill>
                <a:srgbClr val="FF4647"/>
              </a:solidFill>
              <a:latin typeface="Exo 2 Medium Bold"/>
            </a:endParaRP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7540344" y="7737060"/>
            <a:ext cx="3207312" cy="139919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-1647476">
            <a:off x="-1577340" y="202398"/>
            <a:ext cx="7315200" cy="1652603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-1902389">
            <a:off x="13898880" y="7958221"/>
            <a:ext cx="7315200" cy="1995055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028700" y="6184783"/>
            <a:ext cx="16230600" cy="513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392"/>
              </a:lnSpc>
              <a:spcBef>
                <a:spcPct val="0"/>
              </a:spcBef>
            </a:pPr>
            <a:r>
              <a:rPr lang="ru-RU" sz="3600" spc="431" dirty="0" smtClean="0">
                <a:solidFill>
                  <a:srgbClr val="383838"/>
                </a:solidFill>
                <a:latin typeface="Exo 2 Medium Bold"/>
              </a:rPr>
              <a:t>Урок 4</a:t>
            </a:r>
            <a:endParaRPr lang="en-US" sz="3600" u="none" spc="431" dirty="0">
              <a:solidFill>
                <a:srgbClr val="383838"/>
              </a:solidFill>
              <a:latin typeface="Exo 2 Medium 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2102432"/>
            <a:ext cx="15567660" cy="718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60"/>
              </a:lnSpc>
            </a:pPr>
            <a:r>
              <a:rPr lang="ru-RU" sz="2400" spc="240" dirty="0">
                <a:solidFill>
                  <a:srgbClr val="383838"/>
                </a:solidFill>
                <a:latin typeface="Exo 2 Medium"/>
              </a:rPr>
              <a:t>У 10 велосипедов 27 колес. Четырехколесных среди них нет. Сколько велосипедов двухколесные и сколько трехколесные?</a:t>
            </a:r>
            <a:endParaRPr lang="en-US" sz="2400" spc="240" dirty="0">
              <a:solidFill>
                <a:srgbClr val="383838"/>
              </a:solidFill>
              <a:latin typeface="Exo 2 Medium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12001500" y="9143341"/>
            <a:ext cx="7315200" cy="1077329"/>
            <a:chOff x="0" y="0"/>
            <a:chExt cx="9753600" cy="1436439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9753600" cy="1436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5396771" y="292799"/>
              <a:ext cx="2618701" cy="850841"/>
            </a:xfrm>
            <a:prstGeom prst="rect">
              <a:avLst/>
            </a:prstGeom>
          </p:spPr>
        </p:pic>
      </p:grpSp>
      <p:sp>
        <p:nvSpPr>
          <p:cNvPr id="6" name="TextBox 6"/>
          <p:cNvSpPr txBox="1"/>
          <p:nvPr/>
        </p:nvSpPr>
        <p:spPr>
          <a:xfrm>
            <a:off x="1028700" y="1226515"/>
            <a:ext cx="4320540" cy="6521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20"/>
              </a:lnSpc>
              <a:spcBef>
                <a:spcPct val="0"/>
              </a:spcBef>
            </a:pPr>
            <a:r>
              <a:rPr lang="en-US" sz="8000" u="none" dirty="0" err="1">
                <a:solidFill>
                  <a:srgbClr val="FF4647"/>
                </a:solidFill>
                <a:latin typeface="Exo 2 Medium Bold"/>
              </a:rPr>
              <a:t>Задача</a:t>
            </a:r>
            <a:r>
              <a:rPr lang="en-US" sz="8000" u="none" dirty="0">
                <a:solidFill>
                  <a:srgbClr val="FF4647"/>
                </a:solidFill>
                <a:latin typeface="Exo 2 Medium Bold"/>
              </a:rPr>
              <a:t> </a:t>
            </a:r>
            <a:r>
              <a:rPr lang="ru-RU" sz="8000" dirty="0">
                <a:solidFill>
                  <a:srgbClr val="FF4647"/>
                </a:solidFill>
                <a:latin typeface="Exo 2 Medium Bold"/>
              </a:rPr>
              <a:t>1</a:t>
            </a:r>
            <a:endParaRPr lang="en-US" sz="8000" u="none" dirty="0">
              <a:solidFill>
                <a:srgbClr val="FF4647"/>
              </a:solidFill>
              <a:latin typeface="Exo 2 Medium Bold"/>
            </a:endParaRPr>
          </a:p>
        </p:txBody>
      </p:sp>
      <p:sp>
        <p:nvSpPr>
          <p:cNvPr id="7" name="TextBox 2"/>
          <p:cNvSpPr txBox="1"/>
          <p:nvPr/>
        </p:nvSpPr>
        <p:spPr>
          <a:xfrm>
            <a:off x="1028700" y="3049634"/>
            <a:ext cx="9715500" cy="11926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3120"/>
              </a:lnSpc>
              <a:buFont typeface="Arial" panose="020B0604020202020204" pitchFamily="34" charset="0"/>
              <a:buChar char="•"/>
            </a:pPr>
            <a:r>
              <a:rPr lang="ru-RU" sz="2400" spc="240" dirty="0">
                <a:solidFill>
                  <a:srgbClr val="383838"/>
                </a:solidFill>
                <a:latin typeface="Exo 2 Medium"/>
              </a:rPr>
              <a:t>У одного трехколесного велосипеда 3 колеса</a:t>
            </a:r>
          </a:p>
          <a:p>
            <a:pPr marL="342900" indent="-342900">
              <a:lnSpc>
                <a:spcPts val="3120"/>
              </a:lnSpc>
              <a:buFont typeface="Arial" panose="020B0604020202020204" pitchFamily="34" charset="0"/>
              <a:buChar char="•"/>
            </a:pPr>
            <a:r>
              <a:rPr lang="ru-RU" sz="2400" spc="240" dirty="0">
                <a:solidFill>
                  <a:srgbClr val="383838"/>
                </a:solidFill>
                <a:latin typeface="Exo 2 Medium"/>
              </a:rPr>
              <a:t>У одного двухколесного велосипеда 2 колеса</a:t>
            </a:r>
            <a:endParaRPr lang="en-US" sz="2400" spc="240" dirty="0">
              <a:solidFill>
                <a:srgbClr val="383838"/>
              </a:solidFill>
              <a:latin typeface="Exo 2 Medium"/>
            </a:endParaRPr>
          </a:p>
          <a:p>
            <a:pPr marL="342900" indent="-342900">
              <a:lnSpc>
                <a:spcPts val="3120"/>
              </a:lnSpc>
              <a:buFont typeface="Arial" panose="020B0604020202020204" pitchFamily="34" charset="0"/>
              <a:buChar char="•"/>
            </a:pPr>
            <a:endParaRPr lang="en-US" sz="2400" spc="240" dirty="0">
              <a:solidFill>
                <a:srgbClr val="383838"/>
              </a:solidFill>
              <a:latin typeface="Exo 2 Medium"/>
            </a:endParaRPr>
          </a:p>
        </p:txBody>
      </p:sp>
      <p:sp>
        <p:nvSpPr>
          <p:cNvPr id="8" name="TextBox 2"/>
          <p:cNvSpPr txBox="1"/>
          <p:nvPr/>
        </p:nvSpPr>
        <p:spPr>
          <a:xfrm>
            <a:off x="838200" y="4381500"/>
            <a:ext cx="8153400" cy="51680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20"/>
              </a:lnSpc>
            </a:pPr>
            <a:r>
              <a:rPr lang="ru-RU" sz="2400" spc="240" dirty="0">
                <a:solidFill>
                  <a:srgbClr val="383838"/>
                </a:solidFill>
                <a:latin typeface="Exo 2 Medium"/>
              </a:rPr>
              <a:t>1 способ: Заменять трехколесные велосипеды двухколесными</a:t>
            </a:r>
          </a:p>
          <a:p>
            <a:pPr marL="342900" indent="-342900">
              <a:lnSpc>
                <a:spcPts val="3120"/>
              </a:lnSpc>
              <a:buFont typeface="Arial" panose="020B0604020202020204" pitchFamily="34" charset="0"/>
              <a:buChar char="•"/>
            </a:pPr>
            <a:r>
              <a:rPr lang="ru-RU" sz="2400" spc="240" dirty="0">
                <a:solidFill>
                  <a:srgbClr val="383838"/>
                </a:solidFill>
                <a:latin typeface="Exo 2 Medium"/>
              </a:rPr>
              <a:t>Если заменить трехколесный велосипед на двухколесный, то количество велосипедов не изменится, а количество колес уменьшится на 1</a:t>
            </a:r>
          </a:p>
          <a:p>
            <a:pPr marL="342900" indent="-342900">
              <a:lnSpc>
                <a:spcPts val="3120"/>
              </a:lnSpc>
              <a:buFont typeface="Arial" panose="020B0604020202020204" pitchFamily="34" charset="0"/>
              <a:buChar char="•"/>
            </a:pPr>
            <a:r>
              <a:rPr lang="ru-RU" sz="2400" spc="240" dirty="0">
                <a:solidFill>
                  <a:srgbClr val="383838"/>
                </a:solidFill>
                <a:latin typeface="Exo 2 Medium"/>
              </a:rPr>
              <a:t>Если все велосипеды трехколесные, то будет 30 колес, а надо 27, то есть надо заменить 3 трехколесных велосипеда на двухколесные</a:t>
            </a:r>
          </a:p>
          <a:p>
            <a:pPr marL="342900" indent="-342900">
              <a:lnSpc>
                <a:spcPts val="3120"/>
              </a:lnSpc>
              <a:buFont typeface="Arial" panose="020B0604020202020204" pitchFamily="34" charset="0"/>
              <a:buChar char="•"/>
            </a:pPr>
            <a:r>
              <a:rPr lang="ru-RU" sz="2400" spc="240" dirty="0">
                <a:solidFill>
                  <a:srgbClr val="383838"/>
                </a:solidFill>
                <a:latin typeface="Exo 2 Medium"/>
              </a:rPr>
              <a:t>Проверка: 7 трехколесных и 3 двухколесных</a:t>
            </a:r>
          </a:p>
          <a:p>
            <a:pPr marL="342900" indent="-342900">
              <a:lnSpc>
                <a:spcPts val="3120"/>
              </a:lnSpc>
              <a:buFont typeface="Arial" panose="020B0604020202020204" pitchFamily="34" charset="0"/>
              <a:buChar char="•"/>
            </a:pPr>
            <a:r>
              <a:rPr lang="ru-RU" sz="2400" spc="240" dirty="0">
                <a:solidFill>
                  <a:srgbClr val="383838"/>
                </a:solidFill>
                <a:latin typeface="Exo 2 Medium"/>
              </a:rPr>
              <a:t>7 * 3 + 3 * 2 = 21 + 6 = 27</a:t>
            </a:r>
          </a:p>
          <a:p>
            <a:pPr>
              <a:lnSpc>
                <a:spcPts val="3120"/>
              </a:lnSpc>
            </a:pPr>
            <a:endParaRPr lang="ru-RU" sz="2400" spc="240" dirty="0" smtClean="0">
              <a:solidFill>
                <a:srgbClr val="383838"/>
              </a:solidFill>
              <a:latin typeface="Exo 2 Medium"/>
            </a:endParaRPr>
          </a:p>
        </p:txBody>
      </p:sp>
      <p:sp>
        <p:nvSpPr>
          <p:cNvPr id="9" name="TextBox 2"/>
          <p:cNvSpPr txBox="1"/>
          <p:nvPr/>
        </p:nvSpPr>
        <p:spPr>
          <a:xfrm>
            <a:off x="9753600" y="4381500"/>
            <a:ext cx="7962900" cy="35779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20"/>
              </a:lnSpc>
            </a:pP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2 способ: решать уравнением.</a:t>
            </a:r>
          </a:p>
          <a:p>
            <a:pPr marL="342900" indent="-342900">
              <a:lnSpc>
                <a:spcPts val="3120"/>
              </a:lnSpc>
              <a:buFont typeface="Arial" panose="020B0604020202020204" pitchFamily="34" charset="0"/>
              <a:buChar char="•"/>
            </a:pP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Пусть трехколесных велосипедов Х</a:t>
            </a: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, тогда от них будет </a:t>
            </a:r>
            <a:r>
              <a:rPr lang="ru-RU" sz="2400" spc="240" dirty="0" err="1" smtClean="0">
                <a:solidFill>
                  <a:srgbClr val="383838"/>
                </a:solidFill>
                <a:latin typeface="Exo 2 Medium"/>
              </a:rPr>
              <a:t>3Х</a:t>
            </a: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 колес</a:t>
            </a:r>
          </a:p>
          <a:p>
            <a:pPr marL="342900" indent="-342900">
              <a:lnSpc>
                <a:spcPts val="3120"/>
              </a:lnSpc>
              <a:buFont typeface="Arial" panose="020B0604020202020204" pitchFamily="34" charset="0"/>
              <a:buChar char="•"/>
            </a:pP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Тогда двухколесных велосипедов 10 – Х, от них будет 2 * (10 - Х) колес</a:t>
            </a:r>
          </a:p>
          <a:p>
            <a:pPr marL="342900" indent="-342900">
              <a:lnSpc>
                <a:spcPts val="3120"/>
              </a:lnSpc>
              <a:buFont typeface="Arial" panose="020B0604020202020204" pitchFamily="34" charset="0"/>
              <a:buChar char="•"/>
            </a:pP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Всего 27 колес, то есть </a:t>
            </a:r>
            <a:r>
              <a:rPr lang="ru-RU" sz="2400" spc="240" dirty="0" err="1" smtClean="0">
                <a:solidFill>
                  <a:srgbClr val="383838"/>
                </a:solidFill>
                <a:latin typeface="Exo 2 Medium"/>
              </a:rPr>
              <a:t>3Х</a:t>
            </a: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 + 2 * (10 - Х) = 27</a:t>
            </a:r>
          </a:p>
          <a:p>
            <a:pPr marL="342900" indent="-342900">
              <a:lnSpc>
                <a:spcPts val="3120"/>
              </a:lnSpc>
              <a:buFont typeface="Arial" panose="020B0604020202020204" pitchFamily="34" charset="0"/>
              <a:buChar char="•"/>
            </a:pPr>
            <a:r>
              <a:rPr lang="ru-RU" sz="2400" spc="240" dirty="0" err="1" smtClean="0">
                <a:solidFill>
                  <a:srgbClr val="383838"/>
                </a:solidFill>
                <a:latin typeface="Exo 2 Medium"/>
              </a:rPr>
              <a:t>3Х</a:t>
            </a: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 + 20 – </a:t>
            </a:r>
            <a:r>
              <a:rPr lang="ru-RU" sz="2400" spc="240" dirty="0" err="1" smtClean="0">
                <a:solidFill>
                  <a:srgbClr val="383838"/>
                </a:solidFill>
                <a:latin typeface="Exo 2 Medium"/>
              </a:rPr>
              <a:t>2Х</a:t>
            </a: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 = 27</a:t>
            </a:r>
          </a:p>
          <a:p>
            <a:pPr marL="342900" indent="-342900">
              <a:lnSpc>
                <a:spcPts val="3120"/>
              </a:lnSpc>
              <a:buFont typeface="Arial" panose="020B0604020202020204" pitchFamily="34" charset="0"/>
              <a:buChar char="•"/>
            </a:pP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Х + 20 = 27</a:t>
            </a:r>
          </a:p>
          <a:p>
            <a:pPr marL="342900" indent="-342900">
              <a:lnSpc>
                <a:spcPts val="3120"/>
              </a:lnSpc>
              <a:buFont typeface="Arial" panose="020B0604020202020204" pitchFamily="34" charset="0"/>
              <a:buChar char="•"/>
            </a:pP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Х = 7 </a:t>
            </a:r>
          </a:p>
        </p:txBody>
      </p:sp>
    </p:spTree>
    <p:extLst>
      <p:ext uri="{BB962C8B-B14F-4D97-AF65-F5344CB8AC3E}">
        <p14:creationId xmlns:p14="http://schemas.microsoft.com/office/powerpoint/2010/main" val="4404213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19999"/>
          </a:blip>
          <a:srcRect t="44968" r="326" b="15408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028700" y="2346272"/>
            <a:ext cx="16230600" cy="718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60"/>
              </a:lnSpc>
            </a:pP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У 10 велосипедов 27 колес. Четырехколесных среди них нет. Сколько велосипедов двухколесные и сколько трехколесные?</a:t>
            </a:r>
            <a:endParaRPr lang="en-US" sz="2400" spc="240" dirty="0">
              <a:solidFill>
                <a:srgbClr val="383838"/>
              </a:solidFill>
              <a:latin typeface="Exo 2 Medium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028700" y="1432255"/>
            <a:ext cx="4183380" cy="752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20"/>
              </a:lnSpc>
              <a:spcBef>
                <a:spcPct val="0"/>
              </a:spcBef>
            </a:pPr>
            <a:r>
              <a:rPr lang="en-US" sz="8000" u="none">
                <a:solidFill>
                  <a:srgbClr val="FF4647"/>
                </a:solidFill>
                <a:latin typeface="Exo 2 Medium Bold"/>
              </a:rPr>
              <a:t>Задача 1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5859016" y="9429270"/>
            <a:ext cx="1964026" cy="638131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12001500" y="9143341"/>
            <a:ext cx="7315200" cy="1077329"/>
            <a:chOff x="0" y="0"/>
            <a:chExt cx="9753600" cy="1436439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0" y="0"/>
              <a:ext cx="9753600" cy="1436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5396771" y="292799"/>
              <a:ext cx="2618701" cy="850841"/>
            </a:xfrm>
            <a:prstGeom prst="rect">
              <a:avLst/>
            </a:prstGeom>
          </p:spPr>
        </p:pic>
      </p:grpSp>
      <p:sp>
        <p:nvSpPr>
          <p:cNvPr id="9" name="Прямоугольник 8"/>
          <p:cNvSpPr/>
          <p:nvPr/>
        </p:nvSpPr>
        <p:spPr>
          <a:xfrm>
            <a:off x="1320419" y="5679743"/>
            <a:ext cx="152400" cy="16002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ямоугольник 9"/>
          <p:cNvSpPr/>
          <p:nvPr/>
        </p:nvSpPr>
        <p:spPr>
          <a:xfrm>
            <a:off x="16030437" y="5676900"/>
            <a:ext cx="152400" cy="16002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рямоугольник 10"/>
          <p:cNvSpPr/>
          <p:nvPr/>
        </p:nvSpPr>
        <p:spPr>
          <a:xfrm>
            <a:off x="14895398" y="5676900"/>
            <a:ext cx="152400" cy="16002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/>
          <p:cNvSpPr/>
          <p:nvPr/>
        </p:nvSpPr>
        <p:spPr>
          <a:xfrm>
            <a:off x="13760359" y="5676900"/>
            <a:ext cx="152400" cy="16002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рямоугольник 12"/>
          <p:cNvSpPr/>
          <p:nvPr/>
        </p:nvSpPr>
        <p:spPr>
          <a:xfrm>
            <a:off x="12629869" y="5683155"/>
            <a:ext cx="152400" cy="16002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Прямоугольник 13"/>
          <p:cNvSpPr/>
          <p:nvPr/>
        </p:nvSpPr>
        <p:spPr>
          <a:xfrm>
            <a:off x="11494830" y="5676900"/>
            <a:ext cx="152400" cy="16002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Прямоугольник 14"/>
          <p:cNvSpPr/>
          <p:nvPr/>
        </p:nvSpPr>
        <p:spPr>
          <a:xfrm>
            <a:off x="10364340" y="5676900"/>
            <a:ext cx="152400" cy="16002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рямоугольник 15"/>
          <p:cNvSpPr/>
          <p:nvPr/>
        </p:nvSpPr>
        <p:spPr>
          <a:xfrm>
            <a:off x="9233850" y="5676900"/>
            <a:ext cx="152400" cy="16002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/>
          <p:cNvSpPr/>
          <p:nvPr/>
        </p:nvSpPr>
        <p:spPr>
          <a:xfrm>
            <a:off x="8103360" y="5676900"/>
            <a:ext cx="152400" cy="16002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Прямоугольник 17"/>
          <p:cNvSpPr/>
          <p:nvPr/>
        </p:nvSpPr>
        <p:spPr>
          <a:xfrm>
            <a:off x="6972870" y="5676900"/>
            <a:ext cx="152400" cy="16002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Прямоугольник 18"/>
          <p:cNvSpPr/>
          <p:nvPr/>
        </p:nvSpPr>
        <p:spPr>
          <a:xfrm>
            <a:off x="5842380" y="5676900"/>
            <a:ext cx="152400" cy="16002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Прямоугольник 19"/>
          <p:cNvSpPr/>
          <p:nvPr/>
        </p:nvSpPr>
        <p:spPr>
          <a:xfrm>
            <a:off x="4711891" y="5676900"/>
            <a:ext cx="152400" cy="16002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Прямоугольник 20"/>
          <p:cNvSpPr/>
          <p:nvPr/>
        </p:nvSpPr>
        <p:spPr>
          <a:xfrm>
            <a:off x="3581400" y="5676900"/>
            <a:ext cx="152400" cy="16002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Прямоугольник 21"/>
          <p:cNvSpPr/>
          <p:nvPr/>
        </p:nvSpPr>
        <p:spPr>
          <a:xfrm>
            <a:off x="2450910" y="5676900"/>
            <a:ext cx="152400" cy="16002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Прямоугольник 22"/>
          <p:cNvSpPr/>
          <p:nvPr/>
        </p:nvSpPr>
        <p:spPr>
          <a:xfrm>
            <a:off x="1853819" y="5679743"/>
            <a:ext cx="152400" cy="16002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Прямоугольник 24"/>
          <p:cNvSpPr/>
          <p:nvPr/>
        </p:nvSpPr>
        <p:spPr>
          <a:xfrm>
            <a:off x="15428798" y="5676900"/>
            <a:ext cx="152400" cy="16002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Прямоугольник 25"/>
          <p:cNvSpPr/>
          <p:nvPr/>
        </p:nvSpPr>
        <p:spPr>
          <a:xfrm>
            <a:off x="14293759" y="5676900"/>
            <a:ext cx="152400" cy="16002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Прямоугольник 26"/>
          <p:cNvSpPr/>
          <p:nvPr/>
        </p:nvSpPr>
        <p:spPr>
          <a:xfrm>
            <a:off x="13163269" y="5683155"/>
            <a:ext cx="152400" cy="16002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Прямоугольник 27"/>
          <p:cNvSpPr/>
          <p:nvPr/>
        </p:nvSpPr>
        <p:spPr>
          <a:xfrm>
            <a:off x="12028230" y="5676900"/>
            <a:ext cx="152400" cy="16002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Прямоугольник 28"/>
          <p:cNvSpPr/>
          <p:nvPr/>
        </p:nvSpPr>
        <p:spPr>
          <a:xfrm>
            <a:off x="10897740" y="5676900"/>
            <a:ext cx="152400" cy="16002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Прямоугольник 29"/>
          <p:cNvSpPr/>
          <p:nvPr/>
        </p:nvSpPr>
        <p:spPr>
          <a:xfrm>
            <a:off x="9767250" y="5676900"/>
            <a:ext cx="152400" cy="16002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Прямоугольник 30"/>
          <p:cNvSpPr/>
          <p:nvPr/>
        </p:nvSpPr>
        <p:spPr>
          <a:xfrm>
            <a:off x="8636760" y="5676900"/>
            <a:ext cx="152400" cy="16002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Прямоугольник 31"/>
          <p:cNvSpPr/>
          <p:nvPr/>
        </p:nvSpPr>
        <p:spPr>
          <a:xfrm>
            <a:off x="7506270" y="5676900"/>
            <a:ext cx="152400" cy="16002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3" name="Прямоугольник 32"/>
          <p:cNvSpPr/>
          <p:nvPr/>
        </p:nvSpPr>
        <p:spPr>
          <a:xfrm>
            <a:off x="6375780" y="5676900"/>
            <a:ext cx="152400" cy="16002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" name="Прямоугольник 33"/>
          <p:cNvSpPr/>
          <p:nvPr/>
        </p:nvSpPr>
        <p:spPr>
          <a:xfrm>
            <a:off x="5245291" y="5676900"/>
            <a:ext cx="152400" cy="16002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5" name="Прямоугольник 34"/>
          <p:cNvSpPr/>
          <p:nvPr/>
        </p:nvSpPr>
        <p:spPr>
          <a:xfrm>
            <a:off x="4114800" y="5676900"/>
            <a:ext cx="152400" cy="16002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6" name="Прямоугольник 35"/>
          <p:cNvSpPr/>
          <p:nvPr/>
        </p:nvSpPr>
        <p:spPr>
          <a:xfrm>
            <a:off x="2984310" y="5676900"/>
            <a:ext cx="152400" cy="16002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7" name="TextBox 2"/>
          <p:cNvSpPr txBox="1"/>
          <p:nvPr/>
        </p:nvSpPr>
        <p:spPr>
          <a:xfrm>
            <a:off x="1028700" y="3574148"/>
            <a:ext cx="8890950" cy="7950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3120"/>
              </a:lnSpc>
              <a:buFont typeface="Arial" panose="020B0604020202020204" pitchFamily="34" charset="0"/>
              <a:buChar char="•"/>
            </a:pP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У одного трехколесного велосипеда 3 колеса</a:t>
            </a:r>
          </a:p>
          <a:p>
            <a:pPr marL="342900" indent="-342900">
              <a:lnSpc>
                <a:spcPts val="3120"/>
              </a:lnSpc>
              <a:buFont typeface="Arial" panose="020B0604020202020204" pitchFamily="34" charset="0"/>
              <a:buChar char="•"/>
            </a:pP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У одного двухколесного велосипеда 2 колеса</a:t>
            </a:r>
            <a:endParaRPr lang="en-US" sz="2400" spc="240" dirty="0">
              <a:solidFill>
                <a:srgbClr val="383838"/>
              </a:solidFill>
              <a:latin typeface="Exo 2 Medium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028700" y="2346272"/>
            <a:ext cx="16230600" cy="718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60"/>
              </a:lnSpc>
            </a:pP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На одном из пастбищ </a:t>
            </a:r>
            <a:r>
              <a:rPr lang="ru-RU" sz="2400" spc="240" dirty="0" err="1" smtClean="0">
                <a:solidFill>
                  <a:srgbClr val="383838"/>
                </a:solidFill>
                <a:latin typeface="Exo 2 Medium"/>
              </a:rPr>
              <a:t>Татуина</a:t>
            </a: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 пасутся овцы и курицы. У овец и куриц вместе 36 голов и 100 ног. Сколько на пастбище овец и куриц?</a:t>
            </a:r>
            <a:endParaRPr lang="en-US" sz="2400" spc="240" dirty="0">
              <a:solidFill>
                <a:srgbClr val="383838"/>
              </a:solidFill>
              <a:latin typeface="Exo 2 Medium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028700" y="1432255"/>
            <a:ext cx="4533900" cy="6027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720"/>
              </a:lnSpc>
              <a:spcBef>
                <a:spcPct val="0"/>
              </a:spcBef>
            </a:pPr>
            <a:r>
              <a:rPr lang="en-US" sz="8000" u="none" dirty="0" err="1">
                <a:solidFill>
                  <a:srgbClr val="FF4647"/>
                </a:solidFill>
                <a:latin typeface="Exo 2 Medium Bold"/>
              </a:rPr>
              <a:t>Задача</a:t>
            </a:r>
            <a:r>
              <a:rPr lang="en-US" sz="8000" u="none" dirty="0">
                <a:solidFill>
                  <a:srgbClr val="FF4647"/>
                </a:solidFill>
                <a:latin typeface="Exo 2 Medium Bold"/>
              </a:rPr>
              <a:t> </a:t>
            </a:r>
            <a:r>
              <a:rPr lang="ru-RU" sz="8000" u="none" dirty="0" smtClean="0">
                <a:solidFill>
                  <a:srgbClr val="FF4647"/>
                </a:solidFill>
                <a:latin typeface="Exo 2 Medium Bold"/>
              </a:rPr>
              <a:t>2</a:t>
            </a:r>
            <a:endParaRPr lang="en-US" sz="8000" u="none" dirty="0">
              <a:solidFill>
                <a:srgbClr val="FF4647"/>
              </a:solidFill>
              <a:latin typeface="Exo 2 Medium Bold"/>
            </a:endParaRP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5859016" y="9429270"/>
            <a:ext cx="1964026" cy="638131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12001500" y="9143341"/>
            <a:ext cx="7315200" cy="1077329"/>
            <a:chOff x="0" y="0"/>
            <a:chExt cx="9753600" cy="1436439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0" y="0"/>
              <a:ext cx="9753600" cy="1436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5396771" y="292799"/>
              <a:ext cx="2618701" cy="8508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642390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2102432"/>
            <a:ext cx="15567660" cy="718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60"/>
              </a:lnSpc>
            </a:pPr>
            <a:r>
              <a:rPr lang="ru-RU" sz="2400" spc="240" dirty="0">
                <a:solidFill>
                  <a:srgbClr val="383838"/>
                </a:solidFill>
                <a:latin typeface="Exo 2 Medium"/>
              </a:rPr>
              <a:t>На одном из пастбищ </a:t>
            </a:r>
            <a:r>
              <a:rPr lang="ru-RU" sz="2400" spc="240" dirty="0" err="1">
                <a:solidFill>
                  <a:srgbClr val="383838"/>
                </a:solidFill>
                <a:latin typeface="Exo 2 Medium"/>
              </a:rPr>
              <a:t>Татуина</a:t>
            </a:r>
            <a:r>
              <a:rPr lang="ru-RU" sz="2400" spc="240" dirty="0">
                <a:solidFill>
                  <a:srgbClr val="383838"/>
                </a:solidFill>
                <a:latin typeface="Exo 2 Medium"/>
              </a:rPr>
              <a:t> пасутся овцы и курицы. У овец и куриц вместе 36 голов и 100 ног. Сколько на пастбище овец и куриц?</a:t>
            </a:r>
            <a:endParaRPr lang="en-US" sz="2400" spc="240" dirty="0">
              <a:solidFill>
                <a:srgbClr val="383838"/>
              </a:solidFill>
              <a:latin typeface="Exo 2 Medium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12001500" y="9143341"/>
            <a:ext cx="7315200" cy="1077329"/>
            <a:chOff x="0" y="0"/>
            <a:chExt cx="9753600" cy="1436439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9753600" cy="1436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5396771" y="292799"/>
              <a:ext cx="2618701" cy="850841"/>
            </a:xfrm>
            <a:prstGeom prst="rect">
              <a:avLst/>
            </a:prstGeom>
          </p:spPr>
        </p:pic>
      </p:grpSp>
      <p:sp>
        <p:nvSpPr>
          <p:cNvPr id="6" name="TextBox 6"/>
          <p:cNvSpPr txBox="1"/>
          <p:nvPr/>
        </p:nvSpPr>
        <p:spPr>
          <a:xfrm>
            <a:off x="1028700" y="1226515"/>
            <a:ext cx="4320540" cy="6521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20"/>
              </a:lnSpc>
              <a:spcBef>
                <a:spcPct val="0"/>
              </a:spcBef>
            </a:pPr>
            <a:r>
              <a:rPr lang="en-US" sz="8000" u="none" dirty="0" err="1">
                <a:solidFill>
                  <a:srgbClr val="FF4647"/>
                </a:solidFill>
                <a:latin typeface="Exo 2 Medium Bold"/>
              </a:rPr>
              <a:t>Задача</a:t>
            </a:r>
            <a:r>
              <a:rPr lang="en-US" sz="8000" u="none" dirty="0">
                <a:solidFill>
                  <a:srgbClr val="FF4647"/>
                </a:solidFill>
                <a:latin typeface="Exo 2 Medium Bold"/>
              </a:rPr>
              <a:t> </a:t>
            </a:r>
            <a:r>
              <a:rPr lang="ru-RU" sz="8000" dirty="0" smtClean="0">
                <a:solidFill>
                  <a:srgbClr val="FF4647"/>
                </a:solidFill>
                <a:latin typeface="Exo 2 Medium Bold"/>
              </a:rPr>
              <a:t>2</a:t>
            </a:r>
            <a:endParaRPr lang="en-US" sz="8000" u="none" dirty="0">
              <a:solidFill>
                <a:srgbClr val="FF4647"/>
              </a:solidFill>
              <a:latin typeface="Exo 2 Medium Bold"/>
            </a:endParaRPr>
          </a:p>
        </p:txBody>
      </p:sp>
      <p:sp>
        <p:nvSpPr>
          <p:cNvPr id="7" name="TextBox 2"/>
          <p:cNvSpPr txBox="1"/>
          <p:nvPr/>
        </p:nvSpPr>
        <p:spPr>
          <a:xfrm>
            <a:off x="1028700" y="3049634"/>
            <a:ext cx="9715500" cy="11926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3120"/>
              </a:lnSpc>
              <a:buFont typeface="Arial" panose="020B0604020202020204" pitchFamily="34" charset="0"/>
              <a:buChar char="•"/>
            </a:pPr>
            <a:r>
              <a:rPr lang="ru-RU" sz="2400" spc="240" dirty="0">
                <a:solidFill>
                  <a:srgbClr val="383838"/>
                </a:solidFill>
                <a:latin typeface="Exo 2 Medium"/>
              </a:rPr>
              <a:t>У </a:t>
            </a: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овцы одна голова и 4 ноги</a:t>
            </a:r>
            <a:endParaRPr lang="ru-RU" sz="2400" spc="240" dirty="0">
              <a:solidFill>
                <a:srgbClr val="383838"/>
              </a:solidFill>
              <a:latin typeface="Exo 2 Medium"/>
            </a:endParaRPr>
          </a:p>
          <a:p>
            <a:pPr marL="342900" indent="-342900">
              <a:lnSpc>
                <a:spcPts val="3120"/>
              </a:lnSpc>
              <a:buFont typeface="Arial" panose="020B0604020202020204" pitchFamily="34" charset="0"/>
              <a:buChar char="•"/>
            </a:pPr>
            <a:r>
              <a:rPr lang="ru-RU" sz="2400" spc="240" dirty="0">
                <a:solidFill>
                  <a:srgbClr val="383838"/>
                </a:solidFill>
                <a:latin typeface="Exo 2 Medium"/>
              </a:rPr>
              <a:t>У </a:t>
            </a: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курицы одна голова и 2 ноги</a:t>
            </a:r>
            <a:endParaRPr lang="en-US" sz="2400" spc="240" dirty="0">
              <a:solidFill>
                <a:srgbClr val="383838"/>
              </a:solidFill>
              <a:latin typeface="Exo 2 Medium"/>
            </a:endParaRPr>
          </a:p>
          <a:p>
            <a:pPr marL="342900" indent="-342900">
              <a:lnSpc>
                <a:spcPts val="3120"/>
              </a:lnSpc>
              <a:buFont typeface="Arial" panose="020B0604020202020204" pitchFamily="34" charset="0"/>
              <a:buChar char="•"/>
            </a:pPr>
            <a:endParaRPr lang="en-US" sz="2400" spc="240" dirty="0">
              <a:solidFill>
                <a:srgbClr val="383838"/>
              </a:solidFill>
              <a:latin typeface="Exo 2 Medium"/>
            </a:endParaRPr>
          </a:p>
        </p:txBody>
      </p:sp>
      <p:sp>
        <p:nvSpPr>
          <p:cNvPr id="8" name="TextBox 2"/>
          <p:cNvSpPr txBox="1"/>
          <p:nvPr/>
        </p:nvSpPr>
        <p:spPr>
          <a:xfrm>
            <a:off x="1028700" y="4381500"/>
            <a:ext cx="7962900" cy="39754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20"/>
              </a:lnSpc>
            </a:pP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1 способ: Заменять овец на куриц</a:t>
            </a:r>
          </a:p>
          <a:p>
            <a:pPr marL="342900" indent="-342900">
              <a:lnSpc>
                <a:spcPts val="3120"/>
              </a:lnSpc>
              <a:buFont typeface="Arial" panose="020B0604020202020204" pitchFamily="34" charset="0"/>
              <a:buChar char="•"/>
            </a:pP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Если заменить овцу на курицу, то количество голов не изменится, а количество ног уменьшится на 2.</a:t>
            </a:r>
          </a:p>
          <a:p>
            <a:pPr marL="342900" indent="-342900">
              <a:lnSpc>
                <a:spcPts val="3120"/>
              </a:lnSpc>
              <a:buFont typeface="Arial" panose="020B0604020202020204" pitchFamily="34" charset="0"/>
              <a:buChar char="•"/>
            </a:pP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Если на пастбище только овцы, то будет 144 ноги, а надо 100, то есть убрать 44 ноги, а значит заменить 22 овец на куриц</a:t>
            </a:r>
          </a:p>
          <a:p>
            <a:pPr marL="342900" indent="-342900">
              <a:lnSpc>
                <a:spcPts val="3120"/>
              </a:lnSpc>
              <a:buFont typeface="Arial" panose="020B0604020202020204" pitchFamily="34" charset="0"/>
              <a:buChar char="•"/>
            </a:pP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Проверяем: 14 овец и 22 курицы. </a:t>
            </a:r>
            <a:endParaRPr lang="ru-RU" sz="2400" spc="240" dirty="0">
              <a:solidFill>
                <a:srgbClr val="383838"/>
              </a:solidFill>
              <a:latin typeface="Exo 2 Medium"/>
            </a:endParaRPr>
          </a:p>
          <a:p>
            <a:pPr marL="342900" indent="-342900">
              <a:lnSpc>
                <a:spcPts val="3120"/>
              </a:lnSpc>
              <a:buFont typeface="Arial" panose="020B0604020202020204" pitchFamily="34" charset="0"/>
              <a:buChar char="•"/>
            </a:pP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14 * 4 + 22 * 2 = 56 + 44 = 100</a:t>
            </a:r>
          </a:p>
          <a:p>
            <a:pPr marL="342900" indent="-342900">
              <a:lnSpc>
                <a:spcPts val="3120"/>
              </a:lnSpc>
              <a:buFont typeface="Arial" panose="020B0604020202020204" pitchFamily="34" charset="0"/>
              <a:buChar char="•"/>
            </a:pPr>
            <a:endParaRPr lang="ru-RU" sz="2400" spc="240" dirty="0" smtClean="0">
              <a:solidFill>
                <a:srgbClr val="383838"/>
              </a:solidFill>
              <a:latin typeface="Exo 2 Medium"/>
            </a:endParaRPr>
          </a:p>
        </p:txBody>
      </p:sp>
    </p:spTree>
    <p:extLst>
      <p:ext uri="{BB962C8B-B14F-4D97-AF65-F5344CB8AC3E}">
        <p14:creationId xmlns:p14="http://schemas.microsoft.com/office/powerpoint/2010/main" val="22486609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2102432"/>
            <a:ext cx="15567660" cy="718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60"/>
              </a:lnSpc>
            </a:pPr>
            <a:r>
              <a:rPr lang="ru-RU" sz="2400" spc="240" dirty="0">
                <a:solidFill>
                  <a:srgbClr val="383838"/>
                </a:solidFill>
                <a:latin typeface="Exo 2 Medium"/>
              </a:rPr>
              <a:t>На одном из пастбищ </a:t>
            </a:r>
            <a:r>
              <a:rPr lang="ru-RU" sz="2400" spc="240" dirty="0" err="1">
                <a:solidFill>
                  <a:srgbClr val="383838"/>
                </a:solidFill>
                <a:latin typeface="Exo 2 Medium"/>
              </a:rPr>
              <a:t>Татуина</a:t>
            </a:r>
            <a:r>
              <a:rPr lang="ru-RU" sz="2400" spc="240" dirty="0">
                <a:solidFill>
                  <a:srgbClr val="383838"/>
                </a:solidFill>
                <a:latin typeface="Exo 2 Medium"/>
              </a:rPr>
              <a:t> пасутся овцы и курицы. У овец и куриц вместе 36 голов и 100 ног. Сколько на пастбище овец и куриц?</a:t>
            </a:r>
            <a:endParaRPr lang="en-US" sz="2400" spc="240" dirty="0">
              <a:solidFill>
                <a:srgbClr val="383838"/>
              </a:solidFill>
              <a:latin typeface="Exo 2 Medium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12001500" y="9143341"/>
            <a:ext cx="7315200" cy="1077329"/>
            <a:chOff x="0" y="0"/>
            <a:chExt cx="9753600" cy="1436439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9753600" cy="1436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5396771" y="292799"/>
              <a:ext cx="2618701" cy="850841"/>
            </a:xfrm>
            <a:prstGeom prst="rect">
              <a:avLst/>
            </a:prstGeom>
          </p:spPr>
        </p:pic>
      </p:grpSp>
      <p:sp>
        <p:nvSpPr>
          <p:cNvPr id="6" name="TextBox 6"/>
          <p:cNvSpPr txBox="1"/>
          <p:nvPr/>
        </p:nvSpPr>
        <p:spPr>
          <a:xfrm>
            <a:off x="1028700" y="1226515"/>
            <a:ext cx="4320540" cy="6521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20"/>
              </a:lnSpc>
              <a:spcBef>
                <a:spcPct val="0"/>
              </a:spcBef>
            </a:pPr>
            <a:r>
              <a:rPr lang="en-US" sz="8000" u="none" dirty="0" err="1">
                <a:solidFill>
                  <a:srgbClr val="FF4647"/>
                </a:solidFill>
                <a:latin typeface="Exo 2 Medium Bold"/>
              </a:rPr>
              <a:t>Задача</a:t>
            </a:r>
            <a:r>
              <a:rPr lang="en-US" sz="8000" u="none" dirty="0">
                <a:solidFill>
                  <a:srgbClr val="FF4647"/>
                </a:solidFill>
                <a:latin typeface="Exo 2 Medium Bold"/>
              </a:rPr>
              <a:t> </a:t>
            </a:r>
            <a:r>
              <a:rPr lang="ru-RU" sz="8000" dirty="0" smtClean="0">
                <a:solidFill>
                  <a:srgbClr val="FF4647"/>
                </a:solidFill>
                <a:latin typeface="Exo 2 Medium Bold"/>
              </a:rPr>
              <a:t>2</a:t>
            </a:r>
            <a:endParaRPr lang="en-US" sz="8000" u="none" dirty="0">
              <a:solidFill>
                <a:srgbClr val="FF4647"/>
              </a:solidFill>
              <a:latin typeface="Exo 2 Medium Bold"/>
            </a:endParaRPr>
          </a:p>
        </p:txBody>
      </p:sp>
      <p:sp>
        <p:nvSpPr>
          <p:cNvPr id="7" name="TextBox 2"/>
          <p:cNvSpPr txBox="1"/>
          <p:nvPr/>
        </p:nvSpPr>
        <p:spPr>
          <a:xfrm>
            <a:off x="1028700" y="3049634"/>
            <a:ext cx="9715500" cy="11926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3120"/>
              </a:lnSpc>
              <a:buFont typeface="Arial" panose="020B0604020202020204" pitchFamily="34" charset="0"/>
              <a:buChar char="•"/>
            </a:pPr>
            <a:r>
              <a:rPr lang="ru-RU" sz="2400" spc="240" dirty="0">
                <a:solidFill>
                  <a:srgbClr val="383838"/>
                </a:solidFill>
                <a:latin typeface="Exo 2 Medium"/>
              </a:rPr>
              <a:t>У </a:t>
            </a: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овцы одна голова и 4 ноги</a:t>
            </a:r>
            <a:endParaRPr lang="ru-RU" sz="2400" spc="240" dirty="0">
              <a:solidFill>
                <a:srgbClr val="383838"/>
              </a:solidFill>
              <a:latin typeface="Exo 2 Medium"/>
            </a:endParaRPr>
          </a:p>
          <a:p>
            <a:pPr marL="342900" indent="-342900">
              <a:lnSpc>
                <a:spcPts val="3120"/>
              </a:lnSpc>
              <a:buFont typeface="Arial" panose="020B0604020202020204" pitchFamily="34" charset="0"/>
              <a:buChar char="•"/>
            </a:pPr>
            <a:r>
              <a:rPr lang="ru-RU" sz="2400" spc="240" dirty="0">
                <a:solidFill>
                  <a:srgbClr val="383838"/>
                </a:solidFill>
                <a:latin typeface="Exo 2 Medium"/>
              </a:rPr>
              <a:t>У </a:t>
            </a: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курицы одна голова и 2 ноги</a:t>
            </a:r>
            <a:endParaRPr lang="en-US" sz="2400" spc="240" dirty="0">
              <a:solidFill>
                <a:srgbClr val="383838"/>
              </a:solidFill>
              <a:latin typeface="Exo 2 Medium"/>
            </a:endParaRPr>
          </a:p>
          <a:p>
            <a:pPr marL="342900" indent="-342900">
              <a:lnSpc>
                <a:spcPts val="3120"/>
              </a:lnSpc>
              <a:buFont typeface="Arial" panose="020B0604020202020204" pitchFamily="34" charset="0"/>
              <a:buChar char="•"/>
            </a:pPr>
            <a:endParaRPr lang="en-US" sz="2400" spc="240" dirty="0">
              <a:solidFill>
                <a:srgbClr val="383838"/>
              </a:solidFill>
              <a:latin typeface="Exo 2 Medium"/>
            </a:endParaRPr>
          </a:p>
        </p:txBody>
      </p:sp>
      <p:sp>
        <p:nvSpPr>
          <p:cNvPr id="8" name="TextBox 2"/>
          <p:cNvSpPr txBox="1"/>
          <p:nvPr/>
        </p:nvSpPr>
        <p:spPr>
          <a:xfrm>
            <a:off x="1028700" y="4381500"/>
            <a:ext cx="7962900" cy="39372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20"/>
              </a:lnSpc>
            </a:pPr>
            <a:r>
              <a:rPr lang="ru-RU" sz="2400" spc="240" dirty="0">
                <a:solidFill>
                  <a:srgbClr val="383838"/>
                </a:solidFill>
                <a:latin typeface="Exo 2 Medium"/>
              </a:rPr>
              <a:t>1 способ: Заменять овец на куриц</a:t>
            </a:r>
          </a:p>
          <a:p>
            <a:pPr marL="342900" indent="-342900">
              <a:lnSpc>
                <a:spcPts val="3120"/>
              </a:lnSpc>
              <a:buFont typeface="Arial" panose="020B0604020202020204" pitchFamily="34" charset="0"/>
              <a:buChar char="•"/>
            </a:pPr>
            <a:r>
              <a:rPr lang="ru-RU" sz="2400" spc="240" dirty="0">
                <a:solidFill>
                  <a:srgbClr val="383838"/>
                </a:solidFill>
                <a:latin typeface="Exo 2 Medium"/>
              </a:rPr>
              <a:t>Если заменить овцу на курицу, то количество голов не изменится, а количество ног уменьшится на 2.</a:t>
            </a:r>
          </a:p>
          <a:p>
            <a:pPr marL="342900" indent="-342900">
              <a:lnSpc>
                <a:spcPts val="3120"/>
              </a:lnSpc>
              <a:buFont typeface="Arial" panose="020B0604020202020204" pitchFamily="34" charset="0"/>
              <a:buChar char="•"/>
            </a:pPr>
            <a:r>
              <a:rPr lang="ru-RU" sz="2400" spc="240" dirty="0">
                <a:solidFill>
                  <a:srgbClr val="383838"/>
                </a:solidFill>
                <a:latin typeface="Exo 2 Medium"/>
              </a:rPr>
              <a:t>Если на пастбище только овцы, то будет 144 ноги, а надо 100, то есть убрать 44 ноги, а значит заменить 22 овец на куриц</a:t>
            </a:r>
          </a:p>
          <a:p>
            <a:pPr marL="342900" indent="-342900">
              <a:lnSpc>
                <a:spcPts val="3120"/>
              </a:lnSpc>
              <a:buFont typeface="Arial" panose="020B0604020202020204" pitchFamily="34" charset="0"/>
              <a:buChar char="•"/>
            </a:pPr>
            <a:r>
              <a:rPr lang="ru-RU" sz="2400" spc="240" dirty="0">
                <a:solidFill>
                  <a:srgbClr val="383838"/>
                </a:solidFill>
                <a:latin typeface="Exo 2 Medium"/>
              </a:rPr>
              <a:t>Проверяем: 14 овец и 22 курицы. </a:t>
            </a:r>
          </a:p>
          <a:p>
            <a:pPr marL="342900" indent="-342900">
              <a:lnSpc>
                <a:spcPts val="3120"/>
              </a:lnSpc>
              <a:buFont typeface="Arial" panose="020B0604020202020204" pitchFamily="34" charset="0"/>
              <a:buChar char="•"/>
            </a:pPr>
            <a:r>
              <a:rPr lang="ru-RU" sz="2400" spc="240" dirty="0">
                <a:solidFill>
                  <a:srgbClr val="383838"/>
                </a:solidFill>
                <a:latin typeface="Exo 2 Medium"/>
              </a:rPr>
              <a:t>14 * 4 + 22 * 2 = 56 + 44 = 100</a:t>
            </a:r>
          </a:p>
          <a:p>
            <a:pPr marL="342900" indent="-342900">
              <a:lnSpc>
                <a:spcPts val="3120"/>
              </a:lnSpc>
              <a:buFont typeface="Arial" panose="020B0604020202020204" pitchFamily="34" charset="0"/>
              <a:buChar char="•"/>
            </a:pPr>
            <a:endParaRPr lang="ru-RU" sz="2400" spc="240" dirty="0">
              <a:solidFill>
                <a:srgbClr val="383838"/>
              </a:solidFill>
              <a:latin typeface="Exo 2 Medium"/>
            </a:endParaRPr>
          </a:p>
        </p:txBody>
      </p:sp>
      <p:sp>
        <p:nvSpPr>
          <p:cNvPr id="9" name="TextBox 2"/>
          <p:cNvSpPr txBox="1"/>
          <p:nvPr/>
        </p:nvSpPr>
        <p:spPr>
          <a:xfrm>
            <a:off x="9753600" y="4381500"/>
            <a:ext cx="7962900" cy="35779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20"/>
              </a:lnSpc>
            </a:pP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2 способ: решать уравнением.</a:t>
            </a:r>
          </a:p>
          <a:p>
            <a:pPr marL="342900" indent="-342900">
              <a:lnSpc>
                <a:spcPts val="3120"/>
              </a:lnSpc>
              <a:buFont typeface="Arial" panose="020B0604020202020204" pitchFamily="34" charset="0"/>
              <a:buChar char="•"/>
            </a:pP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Пусть трехколесных велосипедов Х</a:t>
            </a: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, тогда от них будет </a:t>
            </a:r>
            <a:r>
              <a:rPr lang="ru-RU" sz="2400" spc="240" dirty="0" err="1" smtClean="0">
                <a:solidFill>
                  <a:srgbClr val="383838"/>
                </a:solidFill>
                <a:latin typeface="Exo 2 Medium"/>
              </a:rPr>
              <a:t>3Х</a:t>
            </a: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 колес</a:t>
            </a:r>
          </a:p>
          <a:p>
            <a:pPr marL="342900" indent="-342900">
              <a:lnSpc>
                <a:spcPts val="3120"/>
              </a:lnSpc>
              <a:buFont typeface="Arial" panose="020B0604020202020204" pitchFamily="34" charset="0"/>
              <a:buChar char="•"/>
            </a:pP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Тогда двухколесных велосипедов 10 – Х, от них будет 2 * (10 - Х) колес</a:t>
            </a:r>
          </a:p>
          <a:p>
            <a:pPr marL="342900" indent="-342900">
              <a:lnSpc>
                <a:spcPts val="3120"/>
              </a:lnSpc>
              <a:buFont typeface="Arial" panose="020B0604020202020204" pitchFamily="34" charset="0"/>
              <a:buChar char="•"/>
            </a:pP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Всего 27 колес, то есть </a:t>
            </a:r>
            <a:r>
              <a:rPr lang="ru-RU" sz="2400" spc="240" dirty="0" err="1" smtClean="0">
                <a:solidFill>
                  <a:srgbClr val="383838"/>
                </a:solidFill>
                <a:latin typeface="Exo 2 Medium"/>
              </a:rPr>
              <a:t>3Х</a:t>
            </a: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 + 2 * (10 - Х) = 27</a:t>
            </a:r>
          </a:p>
          <a:p>
            <a:pPr marL="342900" indent="-342900">
              <a:lnSpc>
                <a:spcPts val="3120"/>
              </a:lnSpc>
              <a:buFont typeface="Arial" panose="020B0604020202020204" pitchFamily="34" charset="0"/>
              <a:buChar char="•"/>
            </a:pPr>
            <a:r>
              <a:rPr lang="ru-RU" sz="2400" spc="240" dirty="0" err="1" smtClean="0">
                <a:solidFill>
                  <a:srgbClr val="383838"/>
                </a:solidFill>
                <a:latin typeface="Exo 2 Medium"/>
              </a:rPr>
              <a:t>3Х</a:t>
            </a: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 + 20 – </a:t>
            </a:r>
            <a:r>
              <a:rPr lang="ru-RU" sz="2400" spc="240" dirty="0" err="1" smtClean="0">
                <a:solidFill>
                  <a:srgbClr val="383838"/>
                </a:solidFill>
                <a:latin typeface="Exo 2 Medium"/>
              </a:rPr>
              <a:t>2Х</a:t>
            </a: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 = 27</a:t>
            </a:r>
          </a:p>
          <a:p>
            <a:pPr marL="342900" indent="-342900">
              <a:lnSpc>
                <a:spcPts val="3120"/>
              </a:lnSpc>
              <a:buFont typeface="Arial" panose="020B0604020202020204" pitchFamily="34" charset="0"/>
              <a:buChar char="•"/>
            </a:pP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Х + 20 = 27</a:t>
            </a:r>
          </a:p>
          <a:p>
            <a:pPr marL="342900" indent="-342900">
              <a:lnSpc>
                <a:spcPts val="3120"/>
              </a:lnSpc>
              <a:buFont typeface="Arial" panose="020B0604020202020204" pitchFamily="34" charset="0"/>
              <a:buChar char="•"/>
            </a:pP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Х = 7 </a:t>
            </a:r>
          </a:p>
        </p:txBody>
      </p:sp>
    </p:spTree>
    <p:extLst>
      <p:ext uri="{BB962C8B-B14F-4D97-AF65-F5344CB8AC3E}">
        <p14:creationId xmlns:p14="http://schemas.microsoft.com/office/powerpoint/2010/main" val="41083059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028700" y="2346272"/>
            <a:ext cx="16230600" cy="718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60"/>
              </a:lnSpc>
            </a:pPr>
            <a:r>
              <a:rPr lang="ru-RU" sz="2400" spc="240" dirty="0" err="1" smtClean="0">
                <a:solidFill>
                  <a:srgbClr val="383838"/>
                </a:solidFill>
                <a:latin typeface="Exo 2 Medium"/>
              </a:rPr>
              <a:t>Энакин</a:t>
            </a: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 собрал в коробку жуков и пауков – всего 8 штук. Если всего в коробке 54 ноги, сколько там жуков и пауков?</a:t>
            </a:r>
            <a:endParaRPr lang="en-US" sz="2400" spc="240" dirty="0">
              <a:solidFill>
                <a:srgbClr val="383838"/>
              </a:solidFill>
              <a:latin typeface="Exo 2 Medium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028700" y="1432255"/>
            <a:ext cx="4533900" cy="6521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720"/>
              </a:lnSpc>
              <a:spcBef>
                <a:spcPct val="0"/>
              </a:spcBef>
            </a:pPr>
            <a:r>
              <a:rPr lang="en-US" sz="8000" u="none" dirty="0" err="1">
                <a:solidFill>
                  <a:srgbClr val="FF4647"/>
                </a:solidFill>
                <a:latin typeface="Exo 2 Medium Bold"/>
              </a:rPr>
              <a:t>Задача</a:t>
            </a:r>
            <a:r>
              <a:rPr lang="en-US" sz="8000" u="none" dirty="0">
                <a:solidFill>
                  <a:srgbClr val="FF4647"/>
                </a:solidFill>
                <a:latin typeface="Exo 2 Medium Bold"/>
              </a:rPr>
              <a:t> </a:t>
            </a:r>
            <a:r>
              <a:rPr lang="ru-RU" sz="8000" dirty="0">
                <a:solidFill>
                  <a:srgbClr val="FF4647"/>
                </a:solidFill>
                <a:latin typeface="Exo 2 Medium Bold"/>
              </a:rPr>
              <a:t>3</a:t>
            </a:r>
            <a:endParaRPr lang="en-US" sz="8000" u="none" dirty="0">
              <a:solidFill>
                <a:srgbClr val="FF4647"/>
              </a:solidFill>
              <a:latin typeface="Exo 2 Medium Bold"/>
            </a:endParaRP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5859016" y="9429270"/>
            <a:ext cx="1964026" cy="638131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12001500" y="9143341"/>
            <a:ext cx="7315200" cy="1077329"/>
            <a:chOff x="0" y="0"/>
            <a:chExt cx="9753600" cy="1436439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0" y="0"/>
              <a:ext cx="9753600" cy="1436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5396771" y="292799"/>
              <a:ext cx="2618701" cy="8508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403619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028700" y="2346272"/>
            <a:ext cx="16230600" cy="718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60"/>
              </a:lnSpc>
            </a:pPr>
            <a:r>
              <a:rPr lang="ru-RU" sz="2400" spc="240" dirty="0" err="1" smtClean="0">
                <a:solidFill>
                  <a:srgbClr val="383838"/>
                </a:solidFill>
                <a:latin typeface="Exo 2 Medium"/>
              </a:rPr>
              <a:t>Энакин</a:t>
            </a: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 собрал в коробку жуков и пауков – всего 8 штук. Если всего в коробке 54 ноги, сколько там жуков и пауков?</a:t>
            </a:r>
            <a:endParaRPr lang="en-US" sz="2400" spc="240" dirty="0">
              <a:solidFill>
                <a:srgbClr val="383838"/>
              </a:solidFill>
              <a:latin typeface="Exo 2 Medium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028700" y="1432255"/>
            <a:ext cx="4533900" cy="6521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720"/>
              </a:lnSpc>
              <a:spcBef>
                <a:spcPct val="0"/>
              </a:spcBef>
            </a:pPr>
            <a:r>
              <a:rPr lang="en-US" sz="8000" u="none" dirty="0" err="1">
                <a:solidFill>
                  <a:srgbClr val="FF4647"/>
                </a:solidFill>
                <a:latin typeface="Exo 2 Medium Bold"/>
              </a:rPr>
              <a:t>Задача</a:t>
            </a:r>
            <a:r>
              <a:rPr lang="en-US" sz="8000" u="none" dirty="0">
                <a:solidFill>
                  <a:srgbClr val="FF4647"/>
                </a:solidFill>
                <a:latin typeface="Exo 2 Medium Bold"/>
              </a:rPr>
              <a:t> </a:t>
            </a:r>
            <a:r>
              <a:rPr lang="ru-RU" sz="8000" dirty="0">
                <a:solidFill>
                  <a:srgbClr val="FF4647"/>
                </a:solidFill>
                <a:latin typeface="Exo 2 Medium Bold"/>
              </a:rPr>
              <a:t>3</a:t>
            </a:r>
            <a:endParaRPr lang="en-US" sz="8000" u="none" dirty="0">
              <a:solidFill>
                <a:srgbClr val="FF4647"/>
              </a:solidFill>
              <a:latin typeface="Exo 2 Medium Bold"/>
            </a:endParaRP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5859016" y="9429270"/>
            <a:ext cx="1964026" cy="638131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12001500" y="9143341"/>
            <a:ext cx="7315200" cy="1077329"/>
            <a:chOff x="0" y="0"/>
            <a:chExt cx="9753600" cy="1436439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0" y="0"/>
              <a:ext cx="9753600" cy="1436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5396771" y="292799"/>
              <a:ext cx="2618701" cy="850841"/>
            </a:xfrm>
            <a:prstGeom prst="rect">
              <a:avLst/>
            </a:prstGeom>
          </p:spPr>
        </p:pic>
      </p:grpSp>
      <p:sp>
        <p:nvSpPr>
          <p:cNvPr id="9" name="TextBox 2"/>
          <p:cNvSpPr txBox="1"/>
          <p:nvPr/>
        </p:nvSpPr>
        <p:spPr>
          <a:xfrm>
            <a:off x="1028700" y="3360946"/>
            <a:ext cx="9715500" cy="7569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3120"/>
              </a:lnSpc>
              <a:buFont typeface="Arial" panose="020B0604020202020204" pitchFamily="34" charset="0"/>
              <a:buChar char="•"/>
            </a:pPr>
            <a:r>
              <a:rPr lang="ru-RU" sz="2400" spc="240" dirty="0">
                <a:solidFill>
                  <a:srgbClr val="383838"/>
                </a:solidFill>
                <a:latin typeface="Exo 2 Medium"/>
              </a:rPr>
              <a:t>У </a:t>
            </a: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жука 6 ног</a:t>
            </a:r>
          </a:p>
          <a:p>
            <a:pPr marL="342900" indent="-342900">
              <a:lnSpc>
                <a:spcPts val="3120"/>
              </a:lnSpc>
              <a:buFont typeface="Arial" panose="020B0604020202020204" pitchFamily="34" charset="0"/>
              <a:buChar char="•"/>
            </a:pP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У паука 8 ног</a:t>
            </a:r>
            <a:endParaRPr lang="en-US" sz="2400" spc="240" dirty="0">
              <a:solidFill>
                <a:srgbClr val="383838"/>
              </a:solidFill>
              <a:latin typeface="Exo 2 Medium"/>
            </a:endParaRPr>
          </a:p>
        </p:txBody>
      </p:sp>
    </p:spTree>
    <p:extLst>
      <p:ext uri="{BB962C8B-B14F-4D97-AF65-F5344CB8AC3E}">
        <p14:creationId xmlns:p14="http://schemas.microsoft.com/office/powerpoint/2010/main" val="12095956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028700" y="2346272"/>
            <a:ext cx="16230600" cy="718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60"/>
              </a:lnSpc>
            </a:pPr>
            <a:r>
              <a:rPr lang="ru-RU" sz="2400" spc="240" dirty="0" err="1" smtClean="0">
                <a:solidFill>
                  <a:srgbClr val="383838"/>
                </a:solidFill>
                <a:latin typeface="Exo 2 Medium"/>
              </a:rPr>
              <a:t>Энакин</a:t>
            </a: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 собрал в коробку жуков и пауков – всего 8 штук. Если всего в коробке 54 ноги, сколько там жуков и пауков?</a:t>
            </a:r>
            <a:endParaRPr lang="en-US" sz="2400" spc="240" dirty="0">
              <a:solidFill>
                <a:srgbClr val="383838"/>
              </a:solidFill>
              <a:latin typeface="Exo 2 Medium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028700" y="1432255"/>
            <a:ext cx="4533900" cy="6521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720"/>
              </a:lnSpc>
              <a:spcBef>
                <a:spcPct val="0"/>
              </a:spcBef>
            </a:pPr>
            <a:r>
              <a:rPr lang="en-US" sz="8000" u="none" dirty="0" err="1">
                <a:solidFill>
                  <a:srgbClr val="FF4647"/>
                </a:solidFill>
                <a:latin typeface="Exo 2 Medium Bold"/>
              </a:rPr>
              <a:t>Задача</a:t>
            </a:r>
            <a:r>
              <a:rPr lang="en-US" sz="8000" u="none" dirty="0">
                <a:solidFill>
                  <a:srgbClr val="FF4647"/>
                </a:solidFill>
                <a:latin typeface="Exo 2 Medium Bold"/>
              </a:rPr>
              <a:t> </a:t>
            </a:r>
            <a:r>
              <a:rPr lang="ru-RU" sz="8000" dirty="0">
                <a:solidFill>
                  <a:srgbClr val="FF4647"/>
                </a:solidFill>
                <a:latin typeface="Exo 2 Medium Bold"/>
              </a:rPr>
              <a:t>3</a:t>
            </a:r>
            <a:endParaRPr lang="en-US" sz="8000" u="none" dirty="0">
              <a:solidFill>
                <a:srgbClr val="FF4647"/>
              </a:solidFill>
              <a:latin typeface="Exo 2 Medium Bold"/>
            </a:endParaRP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5859016" y="9429270"/>
            <a:ext cx="1964026" cy="638131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12001500" y="9143341"/>
            <a:ext cx="7315200" cy="1077329"/>
            <a:chOff x="0" y="0"/>
            <a:chExt cx="9753600" cy="1436439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0" y="0"/>
              <a:ext cx="9753600" cy="1436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5396771" y="292799"/>
              <a:ext cx="2618701" cy="850841"/>
            </a:xfrm>
            <a:prstGeom prst="rect">
              <a:avLst/>
            </a:prstGeom>
          </p:spPr>
        </p:pic>
      </p:grpSp>
      <p:sp>
        <p:nvSpPr>
          <p:cNvPr id="9" name="TextBox 2"/>
          <p:cNvSpPr txBox="1"/>
          <p:nvPr/>
        </p:nvSpPr>
        <p:spPr>
          <a:xfrm>
            <a:off x="1028700" y="3360946"/>
            <a:ext cx="9715500" cy="7569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3120"/>
              </a:lnSpc>
              <a:buFont typeface="Arial" panose="020B0604020202020204" pitchFamily="34" charset="0"/>
              <a:buChar char="•"/>
            </a:pPr>
            <a:r>
              <a:rPr lang="ru-RU" sz="2400" spc="240" dirty="0">
                <a:solidFill>
                  <a:srgbClr val="383838"/>
                </a:solidFill>
                <a:latin typeface="Exo 2 Medium"/>
              </a:rPr>
              <a:t>У </a:t>
            </a: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жука 6 ног</a:t>
            </a:r>
          </a:p>
          <a:p>
            <a:pPr marL="342900" indent="-342900">
              <a:lnSpc>
                <a:spcPts val="3120"/>
              </a:lnSpc>
              <a:buFont typeface="Arial" panose="020B0604020202020204" pitchFamily="34" charset="0"/>
              <a:buChar char="•"/>
            </a:pP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У паука 8 ног</a:t>
            </a:r>
            <a:endParaRPr lang="en-US" sz="2400" spc="240" dirty="0">
              <a:solidFill>
                <a:srgbClr val="383838"/>
              </a:solidFill>
              <a:latin typeface="Exo 2 Medium"/>
            </a:endParaRPr>
          </a:p>
        </p:txBody>
      </p:sp>
      <p:sp>
        <p:nvSpPr>
          <p:cNvPr id="10" name="TextBox 2"/>
          <p:cNvSpPr txBox="1"/>
          <p:nvPr/>
        </p:nvSpPr>
        <p:spPr>
          <a:xfrm>
            <a:off x="1028700" y="4692812"/>
            <a:ext cx="7962900" cy="31803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20"/>
              </a:lnSpc>
            </a:pPr>
            <a:r>
              <a:rPr lang="ru-RU" sz="2400" spc="240" dirty="0">
                <a:solidFill>
                  <a:srgbClr val="383838"/>
                </a:solidFill>
                <a:latin typeface="Exo 2 Medium"/>
              </a:rPr>
              <a:t>1 способ: </a:t>
            </a: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Заменять пауков на жуков</a:t>
            </a:r>
            <a:endParaRPr lang="ru-RU" sz="2400" spc="240" dirty="0">
              <a:solidFill>
                <a:srgbClr val="383838"/>
              </a:solidFill>
              <a:latin typeface="Exo 2 Medium"/>
            </a:endParaRPr>
          </a:p>
          <a:p>
            <a:pPr marL="342900" indent="-342900">
              <a:lnSpc>
                <a:spcPts val="3120"/>
              </a:lnSpc>
              <a:buFont typeface="Arial" panose="020B0604020202020204" pitchFamily="34" charset="0"/>
              <a:buChar char="•"/>
            </a:pP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Если заменить паука на жука, то количество ног уменьшится на 2</a:t>
            </a:r>
            <a:endParaRPr lang="ru-RU" sz="2400" spc="240" dirty="0">
              <a:solidFill>
                <a:srgbClr val="383838"/>
              </a:solidFill>
              <a:latin typeface="Exo 2 Medium"/>
            </a:endParaRPr>
          </a:p>
          <a:p>
            <a:pPr marL="342900" indent="-342900">
              <a:lnSpc>
                <a:spcPts val="3120"/>
              </a:lnSpc>
              <a:buFont typeface="Arial" panose="020B0604020202020204" pitchFamily="34" charset="0"/>
              <a:buChar char="•"/>
            </a:pP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Если в коробке только пауки, то это 64 ноги, а надо 54, то есть убрать 10 ног, а значит заменить 5 пауков</a:t>
            </a:r>
          </a:p>
          <a:p>
            <a:pPr marL="342900" indent="-342900">
              <a:lnSpc>
                <a:spcPts val="3120"/>
              </a:lnSpc>
              <a:buFont typeface="Arial" panose="020B0604020202020204" pitchFamily="34" charset="0"/>
              <a:buChar char="•"/>
            </a:pP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Проверяем: 3 паука и 5 жуков</a:t>
            </a:r>
          </a:p>
          <a:p>
            <a:pPr marL="342900" indent="-342900">
              <a:lnSpc>
                <a:spcPts val="3120"/>
              </a:lnSpc>
              <a:buFont typeface="Arial" panose="020B0604020202020204" pitchFamily="34" charset="0"/>
              <a:buChar char="•"/>
            </a:pP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3 * 8 + 5 * 6 = 24 + 30 = 54</a:t>
            </a:r>
            <a:endParaRPr lang="ru-RU" sz="2400" spc="240" dirty="0">
              <a:solidFill>
                <a:srgbClr val="383838"/>
              </a:solidFill>
              <a:latin typeface="Exo 2 Medium"/>
            </a:endParaRPr>
          </a:p>
        </p:txBody>
      </p:sp>
    </p:spTree>
    <p:extLst>
      <p:ext uri="{BB962C8B-B14F-4D97-AF65-F5344CB8AC3E}">
        <p14:creationId xmlns:p14="http://schemas.microsoft.com/office/powerpoint/2010/main" val="11671925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028700" y="2346272"/>
            <a:ext cx="16230600" cy="718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60"/>
              </a:lnSpc>
            </a:pPr>
            <a:r>
              <a:rPr lang="ru-RU" sz="2400" spc="240" dirty="0" err="1" smtClean="0">
                <a:solidFill>
                  <a:srgbClr val="383838"/>
                </a:solidFill>
                <a:latin typeface="Exo 2 Medium"/>
              </a:rPr>
              <a:t>Энакин</a:t>
            </a: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 собрал в коробку жуков и пауков – всего 8 штук. Если всего в коробке 54 ноги, сколько там жуков и пауков?</a:t>
            </a:r>
            <a:endParaRPr lang="en-US" sz="2400" spc="240" dirty="0">
              <a:solidFill>
                <a:srgbClr val="383838"/>
              </a:solidFill>
              <a:latin typeface="Exo 2 Medium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028700" y="1432255"/>
            <a:ext cx="4533900" cy="6521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720"/>
              </a:lnSpc>
              <a:spcBef>
                <a:spcPct val="0"/>
              </a:spcBef>
            </a:pPr>
            <a:r>
              <a:rPr lang="en-US" sz="8000" u="none" dirty="0" err="1">
                <a:solidFill>
                  <a:srgbClr val="FF4647"/>
                </a:solidFill>
                <a:latin typeface="Exo 2 Medium Bold"/>
              </a:rPr>
              <a:t>Задача</a:t>
            </a:r>
            <a:r>
              <a:rPr lang="en-US" sz="8000" u="none" dirty="0">
                <a:solidFill>
                  <a:srgbClr val="FF4647"/>
                </a:solidFill>
                <a:latin typeface="Exo 2 Medium Bold"/>
              </a:rPr>
              <a:t> </a:t>
            </a:r>
            <a:r>
              <a:rPr lang="ru-RU" sz="8000" dirty="0">
                <a:solidFill>
                  <a:srgbClr val="FF4647"/>
                </a:solidFill>
                <a:latin typeface="Exo 2 Medium Bold"/>
              </a:rPr>
              <a:t>3</a:t>
            </a:r>
            <a:endParaRPr lang="en-US" sz="8000" u="none" dirty="0">
              <a:solidFill>
                <a:srgbClr val="FF4647"/>
              </a:solidFill>
              <a:latin typeface="Exo 2 Medium Bold"/>
            </a:endParaRP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5859016" y="9429270"/>
            <a:ext cx="1964026" cy="638131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12001500" y="9143341"/>
            <a:ext cx="7315200" cy="1077329"/>
            <a:chOff x="0" y="0"/>
            <a:chExt cx="9753600" cy="1436439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0" y="0"/>
              <a:ext cx="9753600" cy="1436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5396771" y="292799"/>
              <a:ext cx="2618701" cy="850841"/>
            </a:xfrm>
            <a:prstGeom prst="rect">
              <a:avLst/>
            </a:prstGeom>
          </p:spPr>
        </p:pic>
      </p:grpSp>
      <p:sp>
        <p:nvSpPr>
          <p:cNvPr id="9" name="TextBox 2"/>
          <p:cNvSpPr txBox="1"/>
          <p:nvPr/>
        </p:nvSpPr>
        <p:spPr>
          <a:xfrm>
            <a:off x="1028700" y="3360946"/>
            <a:ext cx="9715500" cy="7569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3120"/>
              </a:lnSpc>
              <a:buFont typeface="Arial" panose="020B0604020202020204" pitchFamily="34" charset="0"/>
              <a:buChar char="•"/>
            </a:pPr>
            <a:r>
              <a:rPr lang="ru-RU" sz="2400" spc="240" dirty="0">
                <a:solidFill>
                  <a:srgbClr val="383838"/>
                </a:solidFill>
                <a:latin typeface="Exo 2 Medium"/>
              </a:rPr>
              <a:t>У </a:t>
            </a: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жука 6 ног</a:t>
            </a:r>
          </a:p>
          <a:p>
            <a:pPr marL="342900" indent="-342900">
              <a:lnSpc>
                <a:spcPts val="3120"/>
              </a:lnSpc>
              <a:buFont typeface="Arial" panose="020B0604020202020204" pitchFamily="34" charset="0"/>
              <a:buChar char="•"/>
            </a:pP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У паука 8 ног</a:t>
            </a:r>
            <a:endParaRPr lang="en-US" sz="2400" spc="240" dirty="0">
              <a:solidFill>
                <a:srgbClr val="383838"/>
              </a:solidFill>
              <a:latin typeface="Exo 2 Medium"/>
            </a:endParaRPr>
          </a:p>
        </p:txBody>
      </p:sp>
      <p:sp>
        <p:nvSpPr>
          <p:cNvPr id="10" name="TextBox 2"/>
          <p:cNvSpPr txBox="1"/>
          <p:nvPr/>
        </p:nvSpPr>
        <p:spPr>
          <a:xfrm>
            <a:off x="1028700" y="4692812"/>
            <a:ext cx="7962900" cy="31803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20"/>
              </a:lnSpc>
            </a:pPr>
            <a:r>
              <a:rPr lang="ru-RU" sz="2400" spc="240" dirty="0">
                <a:solidFill>
                  <a:srgbClr val="383838"/>
                </a:solidFill>
                <a:latin typeface="Exo 2 Medium"/>
              </a:rPr>
              <a:t>1 способ: </a:t>
            </a: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Заменять пауков на жуков</a:t>
            </a:r>
            <a:endParaRPr lang="ru-RU" sz="2400" spc="240" dirty="0">
              <a:solidFill>
                <a:srgbClr val="383838"/>
              </a:solidFill>
              <a:latin typeface="Exo 2 Medium"/>
            </a:endParaRPr>
          </a:p>
          <a:p>
            <a:pPr marL="342900" indent="-342900">
              <a:lnSpc>
                <a:spcPts val="3120"/>
              </a:lnSpc>
              <a:buFont typeface="Arial" panose="020B0604020202020204" pitchFamily="34" charset="0"/>
              <a:buChar char="•"/>
            </a:pP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Если заменить паука на жука, то количество ног уменьшится на 2</a:t>
            </a:r>
            <a:endParaRPr lang="ru-RU" sz="2400" spc="240" dirty="0">
              <a:solidFill>
                <a:srgbClr val="383838"/>
              </a:solidFill>
              <a:latin typeface="Exo 2 Medium"/>
            </a:endParaRPr>
          </a:p>
          <a:p>
            <a:pPr marL="342900" indent="-342900">
              <a:lnSpc>
                <a:spcPts val="3120"/>
              </a:lnSpc>
              <a:buFont typeface="Arial" panose="020B0604020202020204" pitchFamily="34" charset="0"/>
              <a:buChar char="•"/>
            </a:pP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Если в коробке только пауки, то это 64 ноги, а надо 54, то есть убрать 10 ног, а значит заменить 5 пауков</a:t>
            </a:r>
          </a:p>
          <a:p>
            <a:pPr marL="342900" indent="-342900">
              <a:lnSpc>
                <a:spcPts val="3120"/>
              </a:lnSpc>
              <a:buFont typeface="Arial" panose="020B0604020202020204" pitchFamily="34" charset="0"/>
              <a:buChar char="•"/>
            </a:pP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Проверяем: 3 паука и 5 жуков</a:t>
            </a:r>
          </a:p>
          <a:p>
            <a:pPr marL="342900" indent="-342900">
              <a:lnSpc>
                <a:spcPts val="3120"/>
              </a:lnSpc>
              <a:buFont typeface="Arial" panose="020B0604020202020204" pitchFamily="34" charset="0"/>
              <a:buChar char="•"/>
            </a:pP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3 * 8 + 5 * 6 = 24 + 30 = 54</a:t>
            </a:r>
            <a:endParaRPr lang="ru-RU" sz="2400" spc="240" dirty="0">
              <a:solidFill>
                <a:srgbClr val="383838"/>
              </a:solidFill>
              <a:latin typeface="Exo 2 Medium"/>
            </a:endParaRPr>
          </a:p>
        </p:txBody>
      </p:sp>
      <p:sp>
        <p:nvSpPr>
          <p:cNvPr id="11" name="TextBox 2"/>
          <p:cNvSpPr txBox="1"/>
          <p:nvPr/>
        </p:nvSpPr>
        <p:spPr>
          <a:xfrm>
            <a:off x="9753600" y="4692812"/>
            <a:ext cx="7962900" cy="3593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20"/>
              </a:lnSpc>
            </a:pP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2 способ: решать уравнением.</a:t>
            </a:r>
          </a:p>
        </p:txBody>
      </p:sp>
    </p:spTree>
    <p:extLst>
      <p:ext uri="{BB962C8B-B14F-4D97-AF65-F5344CB8AC3E}">
        <p14:creationId xmlns:p14="http://schemas.microsoft.com/office/powerpoint/2010/main" val="9764767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028700" y="2346272"/>
            <a:ext cx="16230600" cy="107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60"/>
              </a:lnSpc>
            </a:pP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У </a:t>
            </a:r>
            <a:r>
              <a:rPr lang="ru-RU" sz="2400" spc="240" dirty="0" err="1" smtClean="0">
                <a:solidFill>
                  <a:srgbClr val="383838"/>
                </a:solidFill>
                <a:latin typeface="Exo 2 Medium"/>
              </a:rPr>
              <a:t>дроида</a:t>
            </a: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 2 ноги и 2 руки, а у Генерала </a:t>
            </a:r>
            <a:r>
              <a:rPr lang="ru-RU" sz="2400" spc="240" dirty="0" err="1" smtClean="0">
                <a:solidFill>
                  <a:srgbClr val="383838"/>
                </a:solidFill>
                <a:latin typeface="Exo 2 Medium"/>
              </a:rPr>
              <a:t>Гривуса</a:t>
            </a: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 2 ноги и 4 руки. На поле битвы находятся несколько </a:t>
            </a:r>
            <a:r>
              <a:rPr lang="ru-RU" sz="2400" spc="240" dirty="0" err="1" smtClean="0">
                <a:solidFill>
                  <a:srgbClr val="383838"/>
                </a:solidFill>
                <a:latin typeface="Exo 2 Medium"/>
              </a:rPr>
              <a:t>дроидов</a:t>
            </a: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 и несколько клонов генерала. Всего 20 ног и 26 рук. Сколько там </a:t>
            </a:r>
            <a:r>
              <a:rPr lang="ru-RU" sz="2400" spc="240" dirty="0" err="1" smtClean="0">
                <a:solidFill>
                  <a:srgbClr val="383838"/>
                </a:solidFill>
                <a:latin typeface="Exo 2 Medium"/>
              </a:rPr>
              <a:t>дроидов</a:t>
            </a: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?</a:t>
            </a:r>
            <a:endParaRPr lang="en-US" sz="2400" spc="240" dirty="0">
              <a:solidFill>
                <a:srgbClr val="383838"/>
              </a:solidFill>
              <a:latin typeface="Exo 2 Medium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028700" y="1432255"/>
            <a:ext cx="4533900" cy="6521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720"/>
              </a:lnSpc>
              <a:spcBef>
                <a:spcPct val="0"/>
              </a:spcBef>
            </a:pPr>
            <a:r>
              <a:rPr lang="en-US" sz="8000" u="none" dirty="0" err="1">
                <a:solidFill>
                  <a:srgbClr val="FF4647"/>
                </a:solidFill>
                <a:latin typeface="Exo 2 Medium Bold"/>
              </a:rPr>
              <a:t>Задача</a:t>
            </a:r>
            <a:r>
              <a:rPr lang="en-US" sz="8000" u="none" dirty="0">
                <a:solidFill>
                  <a:srgbClr val="FF4647"/>
                </a:solidFill>
                <a:latin typeface="Exo 2 Medium Bold"/>
              </a:rPr>
              <a:t> </a:t>
            </a:r>
            <a:r>
              <a:rPr lang="ru-RU" sz="8000" dirty="0" smtClean="0">
                <a:solidFill>
                  <a:srgbClr val="FF4647"/>
                </a:solidFill>
                <a:latin typeface="Exo 2 Medium Bold"/>
              </a:rPr>
              <a:t>4</a:t>
            </a:r>
            <a:endParaRPr lang="en-US" sz="8000" u="none" dirty="0">
              <a:solidFill>
                <a:srgbClr val="FF4647"/>
              </a:solidFill>
              <a:latin typeface="Exo 2 Medium Bold"/>
            </a:endParaRP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5859016" y="9429270"/>
            <a:ext cx="1964026" cy="638131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12001500" y="9143341"/>
            <a:ext cx="7315200" cy="1077329"/>
            <a:chOff x="0" y="0"/>
            <a:chExt cx="9753600" cy="1436439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0" y="0"/>
              <a:ext cx="9753600" cy="1436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5396771" y="292799"/>
              <a:ext cx="2618701" cy="8508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525619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19999"/>
          </a:blip>
          <a:srcRect t="44968" r="326" b="15408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2102432"/>
            <a:ext cx="15567660" cy="7569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20"/>
              </a:lnSpc>
            </a:pP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В парке гуляют люди с собаками. Когда Петя проходил мимо, он насчитал 5 голов и 14 ног. Сколько собак было в парке?</a:t>
            </a:r>
            <a:endParaRPr lang="en-US" sz="2400" spc="240" dirty="0">
              <a:solidFill>
                <a:srgbClr val="383838"/>
              </a:solidFill>
              <a:latin typeface="Exo 2 Medium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12001500" y="9143341"/>
            <a:ext cx="7315200" cy="1077329"/>
            <a:chOff x="0" y="0"/>
            <a:chExt cx="9753600" cy="1436439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0" y="0"/>
              <a:ext cx="9753600" cy="1436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5396771" y="292799"/>
              <a:ext cx="2618701" cy="850841"/>
            </a:xfrm>
            <a:prstGeom prst="rect">
              <a:avLst/>
            </a:prstGeom>
          </p:spPr>
        </p:pic>
      </p:grpSp>
      <p:sp>
        <p:nvSpPr>
          <p:cNvPr id="6" name="TextBox 6"/>
          <p:cNvSpPr txBox="1"/>
          <p:nvPr/>
        </p:nvSpPr>
        <p:spPr>
          <a:xfrm>
            <a:off x="1028700" y="1226515"/>
            <a:ext cx="4320540" cy="6521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20"/>
              </a:lnSpc>
              <a:spcBef>
                <a:spcPct val="0"/>
              </a:spcBef>
            </a:pPr>
            <a:r>
              <a:rPr lang="en-US" sz="8000" u="none" dirty="0" err="1">
                <a:solidFill>
                  <a:srgbClr val="FF4647"/>
                </a:solidFill>
                <a:latin typeface="Exo 2 Medium Bold"/>
              </a:rPr>
              <a:t>Задача</a:t>
            </a:r>
            <a:r>
              <a:rPr lang="en-US" sz="8000" u="none" dirty="0">
                <a:solidFill>
                  <a:srgbClr val="FF4647"/>
                </a:solidFill>
                <a:latin typeface="Exo 2 Medium Bold"/>
              </a:rPr>
              <a:t> </a:t>
            </a:r>
            <a:r>
              <a:rPr lang="ru-RU" sz="8000" u="none" dirty="0" smtClean="0">
                <a:solidFill>
                  <a:srgbClr val="FF4647"/>
                </a:solidFill>
                <a:latin typeface="Exo 2 Medium Bold"/>
              </a:rPr>
              <a:t>0</a:t>
            </a:r>
            <a:endParaRPr lang="en-US" sz="8000" u="none" dirty="0">
              <a:solidFill>
                <a:srgbClr val="FF4647"/>
              </a:solidFill>
              <a:latin typeface="Exo 2 Medium Bold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028700" y="2346272"/>
            <a:ext cx="16230600" cy="107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60"/>
              </a:lnSpc>
            </a:pP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У </a:t>
            </a:r>
            <a:r>
              <a:rPr lang="ru-RU" sz="2400" spc="240" dirty="0" err="1" smtClean="0">
                <a:solidFill>
                  <a:srgbClr val="383838"/>
                </a:solidFill>
                <a:latin typeface="Exo 2 Medium"/>
              </a:rPr>
              <a:t>дроида</a:t>
            </a: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 2 ноги и 2 руки, а у Генерала </a:t>
            </a:r>
            <a:r>
              <a:rPr lang="ru-RU" sz="2400" spc="240" dirty="0" err="1" smtClean="0">
                <a:solidFill>
                  <a:srgbClr val="383838"/>
                </a:solidFill>
                <a:latin typeface="Exo 2 Medium"/>
              </a:rPr>
              <a:t>Гривуса</a:t>
            </a: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 2 ноги и 4 руки. На поле битвы находятся несколько </a:t>
            </a:r>
            <a:r>
              <a:rPr lang="ru-RU" sz="2400" spc="240" dirty="0" err="1" smtClean="0">
                <a:solidFill>
                  <a:srgbClr val="383838"/>
                </a:solidFill>
                <a:latin typeface="Exo 2 Medium"/>
              </a:rPr>
              <a:t>дроидов</a:t>
            </a: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 и несколько клонов генерала. Всего 20 ног и 26 рук. Сколько там </a:t>
            </a:r>
            <a:r>
              <a:rPr lang="ru-RU" sz="2400" spc="240" dirty="0" err="1" smtClean="0">
                <a:solidFill>
                  <a:srgbClr val="383838"/>
                </a:solidFill>
                <a:latin typeface="Exo 2 Medium"/>
              </a:rPr>
              <a:t>дроидов</a:t>
            </a: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?</a:t>
            </a:r>
            <a:endParaRPr lang="en-US" sz="2400" spc="240" dirty="0">
              <a:solidFill>
                <a:srgbClr val="383838"/>
              </a:solidFill>
              <a:latin typeface="Exo 2 Medium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028700" y="1432255"/>
            <a:ext cx="4533900" cy="6521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720"/>
              </a:lnSpc>
              <a:spcBef>
                <a:spcPct val="0"/>
              </a:spcBef>
            </a:pPr>
            <a:r>
              <a:rPr lang="en-US" sz="8000" u="none" dirty="0" err="1">
                <a:solidFill>
                  <a:srgbClr val="FF4647"/>
                </a:solidFill>
                <a:latin typeface="Exo 2 Medium Bold"/>
              </a:rPr>
              <a:t>Задача</a:t>
            </a:r>
            <a:r>
              <a:rPr lang="en-US" sz="8000" u="none" dirty="0">
                <a:solidFill>
                  <a:srgbClr val="FF4647"/>
                </a:solidFill>
                <a:latin typeface="Exo 2 Medium Bold"/>
              </a:rPr>
              <a:t> </a:t>
            </a:r>
            <a:r>
              <a:rPr lang="ru-RU" sz="8000" dirty="0" smtClean="0">
                <a:solidFill>
                  <a:srgbClr val="FF4647"/>
                </a:solidFill>
                <a:latin typeface="Exo 2 Medium Bold"/>
              </a:rPr>
              <a:t>4</a:t>
            </a:r>
            <a:endParaRPr lang="en-US" sz="8000" u="none" dirty="0">
              <a:solidFill>
                <a:srgbClr val="FF4647"/>
              </a:solidFill>
              <a:latin typeface="Exo 2 Medium Bold"/>
            </a:endParaRP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5859016" y="9429270"/>
            <a:ext cx="1964026" cy="638131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12001500" y="9143341"/>
            <a:ext cx="7315200" cy="1077329"/>
            <a:chOff x="0" y="0"/>
            <a:chExt cx="9753600" cy="1436439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0" y="0"/>
              <a:ext cx="9753600" cy="1436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5396771" y="292799"/>
              <a:ext cx="2618701" cy="850841"/>
            </a:xfrm>
            <a:prstGeom prst="rect">
              <a:avLst/>
            </a:prstGeom>
          </p:spPr>
        </p:pic>
      </p:grpSp>
      <p:sp>
        <p:nvSpPr>
          <p:cNvPr id="9" name="TextBox 2"/>
          <p:cNvSpPr txBox="1"/>
          <p:nvPr/>
        </p:nvSpPr>
        <p:spPr>
          <a:xfrm>
            <a:off x="1005954" y="3679682"/>
            <a:ext cx="10995546" cy="3975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3120"/>
              </a:lnSpc>
              <a:buFont typeface="Arial" panose="020B0604020202020204" pitchFamily="34" charset="0"/>
              <a:buChar char="•"/>
            </a:pP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У каждого по 2 ноги, всего ног 20, значит голов будет 10</a:t>
            </a:r>
            <a:endParaRPr lang="en-US" sz="2400" spc="240" dirty="0">
              <a:solidFill>
                <a:srgbClr val="383838"/>
              </a:solidFill>
              <a:latin typeface="Exo 2 Medium"/>
            </a:endParaRPr>
          </a:p>
        </p:txBody>
      </p:sp>
    </p:spTree>
    <p:extLst>
      <p:ext uri="{BB962C8B-B14F-4D97-AF65-F5344CB8AC3E}">
        <p14:creationId xmlns:p14="http://schemas.microsoft.com/office/powerpoint/2010/main" val="27775694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028700" y="2346272"/>
            <a:ext cx="16230600" cy="107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60"/>
              </a:lnSpc>
            </a:pP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У </a:t>
            </a:r>
            <a:r>
              <a:rPr lang="ru-RU" sz="2400" spc="240" dirty="0" err="1" smtClean="0">
                <a:solidFill>
                  <a:srgbClr val="383838"/>
                </a:solidFill>
                <a:latin typeface="Exo 2 Medium"/>
              </a:rPr>
              <a:t>дроида</a:t>
            </a: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 2 ноги и 2 руки, а у Генерала </a:t>
            </a:r>
            <a:r>
              <a:rPr lang="ru-RU" sz="2400" spc="240" dirty="0" err="1" smtClean="0">
                <a:solidFill>
                  <a:srgbClr val="383838"/>
                </a:solidFill>
                <a:latin typeface="Exo 2 Medium"/>
              </a:rPr>
              <a:t>Гривуса</a:t>
            </a: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 2 ноги и 4 руки. На поле битвы находятся несколько </a:t>
            </a:r>
            <a:r>
              <a:rPr lang="ru-RU" sz="2400" spc="240" dirty="0" err="1" smtClean="0">
                <a:solidFill>
                  <a:srgbClr val="383838"/>
                </a:solidFill>
                <a:latin typeface="Exo 2 Medium"/>
              </a:rPr>
              <a:t>дроидов</a:t>
            </a: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 и несколько клонов генерала. Всего 20 ног и 26 рук. Сколько там </a:t>
            </a:r>
            <a:r>
              <a:rPr lang="ru-RU" sz="2400" spc="240" dirty="0" err="1" smtClean="0">
                <a:solidFill>
                  <a:srgbClr val="383838"/>
                </a:solidFill>
                <a:latin typeface="Exo 2 Medium"/>
              </a:rPr>
              <a:t>дроидов</a:t>
            </a: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?</a:t>
            </a:r>
            <a:endParaRPr lang="en-US" sz="2400" spc="240" dirty="0">
              <a:solidFill>
                <a:srgbClr val="383838"/>
              </a:solidFill>
              <a:latin typeface="Exo 2 Medium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028700" y="1432255"/>
            <a:ext cx="4533900" cy="6521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720"/>
              </a:lnSpc>
              <a:spcBef>
                <a:spcPct val="0"/>
              </a:spcBef>
            </a:pPr>
            <a:r>
              <a:rPr lang="en-US" sz="8000" u="none" dirty="0" err="1">
                <a:solidFill>
                  <a:srgbClr val="FF4647"/>
                </a:solidFill>
                <a:latin typeface="Exo 2 Medium Bold"/>
              </a:rPr>
              <a:t>Задача</a:t>
            </a:r>
            <a:r>
              <a:rPr lang="en-US" sz="8000" u="none" dirty="0">
                <a:solidFill>
                  <a:srgbClr val="FF4647"/>
                </a:solidFill>
                <a:latin typeface="Exo 2 Medium Bold"/>
              </a:rPr>
              <a:t> </a:t>
            </a:r>
            <a:r>
              <a:rPr lang="ru-RU" sz="8000" dirty="0" smtClean="0">
                <a:solidFill>
                  <a:srgbClr val="FF4647"/>
                </a:solidFill>
                <a:latin typeface="Exo 2 Medium Bold"/>
              </a:rPr>
              <a:t>4</a:t>
            </a:r>
            <a:endParaRPr lang="en-US" sz="8000" u="none" dirty="0">
              <a:solidFill>
                <a:srgbClr val="FF4647"/>
              </a:solidFill>
              <a:latin typeface="Exo 2 Medium Bold"/>
            </a:endParaRP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5859016" y="9429270"/>
            <a:ext cx="1964026" cy="638131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12001500" y="9143341"/>
            <a:ext cx="7315200" cy="1077329"/>
            <a:chOff x="0" y="0"/>
            <a:chExt cx="9753600" cy="1436439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0" y="0"/>
              <a:ext cx="9753600" cy="1436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5396771" y="292799"/>
              <a:ext cx="2618701" cy="850841"/>
            </a:xfrm>
            <a:prstGeom prst="rect">
              <a:avLst/>
            </a:prstGeom>
          </p:spPr>
        </p:pic>
      </p:grpSp>
      <p:sp>
        <p:nvSpPr>
          <p:cNvPr id="9" name="TextBox 2"/>
          <p:cNvSpPr txBox="1"/>
          <p:nvPr/>
        </p:nvSpPr>
        <p:spPr>
          <a:xfrm>
            <a:off x="1005954" y="3679682"/>
            <a:ext cx="10995546" cy="3975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3120"/>
              </a:lnSpc>
              <a:buFont typeface="Arial" panose="020B0604020202020204" pitchFamily="34" charset="0"/>
              <a:buChar char="•"/>
            </a:pP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У каждого по 2 ноги, всего ног 20, значит голов будет 10</a:t>
            </a:r>
            <a:endParaRPr lang="en-US" sz="2400" spc="240" dirty="0">
              <a:solidFill>
                <a:srgbClr val="383838"/>
              </a:solidFill>
              <a:latin typeface="Exo 2 Medium"/>
            </a:endParaRPr>
          </a:p>
        </p:txBody>
      </p:sp>
      <p:sp>
        <p:nvSpPr>
          <p:cNvPr id="10" name="TextBox 2"/>
          <p:cNvSpPr txBox="1"/>
          <p:nvPr/>
        </p:nvSpPr>
        <p:spPr>
          <a:xfrm>
            <a:off x="1028700" y="4692812"/>
            <a:ext cx="7962900" cy="35779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20"/>
              </a:lnSpc>
            </a:pPr>
            <a:r>
              <a:rPr lang="ru-RU" sz="2400" spc="240" dirty="0">
                <a:solidFill>
                  <a:srgbClr val="383838"/>
                </a:solidFill>
                <a:latin typeface="Exo 2 Medium"/>
              </a:rPr>
              <a:t>1 способ: </a:t>
            </a: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Заменять генералов на </a:t>
            </a:r>
            <a:r>
              <a:rPr lang="ru-RU" sz="2400" spc="240" dirty="0" err="1" smtClean="0">
                <a:solidFill>
                  <a:srgbClr val="383838"/>
                </a:solidFill>
                <a:latin typeface="Exo 2 Medium"/>
              </a:rPr>
              <a:t>дроидов</a:t>
            </a:r>
            <a:endParaRPr lang="ru-RU" sz="2400" spc="240" dirty="0">
              <a:solidFill>
                <a:srgbClr val="383838"/>
              </a:solidFill>
              <a:latin typeface="Exo 2 Medium"/>
            </a:endParaRPr>
          </a:p>
          <a:p>
            <a:pPr marL="342900" indent="-342900">
              <a:lnSpc>
                <a:spcPts val="3120"/>
              </a:lnSpc>
              <a:buFont typeface="Arial" panose="020B0604020202020204" pitchFamily="34" charset="0"/>
              <a:buChar char="•"/>
            </a:pP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Если заменить генерала на </a:t>
            </a:r>
            <a:r>
              <a:rPr lang="ru-RU" sz="2400" spc="240" dirty="0" err="1" smtClean="0">
                <a:solidFill>
                  <a:srgbClr val="383838"/>
                </a:solidFill>
                <a:latin typeface="Exo 2 Medium"/>
              </a:rPr>
              <a:t>дроида</a:t>
            </a: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, то количество голов не изменится, а количество рук уменьшится на 2</a:t>
            </a:r>
            <a:endParaRPr lang="ru-RU" sz="2400" spc="240" dirty="0">
              <a:solidFill>
                <a:srgbClr val="383838"/>
              </a:solidFill>
              <a:latin typeface="Exo 2 Medium"/>
            </a:endParaRPr>
          </a:p>
          <a:p>
            <a:pPr marL="342900" indent="-342900">
              <a:lnSpc>
                <a:spcPts val="3120"/>
              </a:lnSpc>
              <a:buFont typeface="Arial" panose="020B0604020202020204" pitchFamily="34" charset="0"/>
              <a:buChar char="•"/>
            </a:pP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Если на поле только генералы, то будет 40 рук, а надо 26, то есть убрать 14 рук, а значит заменить 7 генералов</a:t>
            </a:r>
          </a:p>
          <a:p>
            <a:pPr marL="342900" indent="-342900">
              <a:lnSpc>
                <a:spcPts val="3120"/>
              </a:lnSpc>
              <a:buFont typeface="Arial" panose="020B0604020202020204" pitchFamily="34" charset="0"/>
              <a:buChar char="•"/>
            </a:pP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Проверяем: 3 генерала и 7 </a:t>
            </a:r>
            <a:r>
              <a:rPr lang="ru-RU" sz="2400" spc="240" dirty="0" err="1" smtClean="0">
                <a:solidFill>
                  <a:srgbClr val="383838"/>
                </a:solidFill>
                <a:latin typeface="Exo 2 Medium"/>
              </a:rPr>
              <a:t>дроидов</a:t>
            </a:r>
            <a:endParaRPr lang="ru-RU" sz="2400" spc="240" dirty="0" smtClean="0">
              <a:solidFill>
                <a:srgbClr val="383838"/>
              </a:solidFill>
              <a:latin typeface="Exo 2 Medium"/>
            </a:endParaRPr>
          </a:p>
          <a:p>
            <a:pPr marL="342900" indent="-342900">
              <a:lnSpc>
                <a:spcPts val="3120"/>
              </a:lnSpc>
              <a:buFont typeface="Arial" panose="020B0604020202020204" pitchFamily="34" charset="0"/>
              <a:buChar char="•"/>
            </a:pP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3 * 4 + 7 * 2 = 12 + 14 = 26</a:t>
            </a:r>
            <a:endParaRPr lang="ru-RU" sz="2400" spc="240" dirty="0">
              <a:solidFill>
                <a:srgbClr val="383838"/>
              </a:solidFill>
              <a:latin typeface="Exo 2 Medium"/>
            </a:endParaRPr>
          </a:p>
        </p:txBody>
      </p:sp>
    </p:spTree>
    <p:extLst>
      <p:ext uri="{BB962C8B-B14F-4D97-AF65-F5344CB8AC3E}">
        <p14:creationId xmlns:p14="http://schemas.microsoft.com/office/powerpoint/2010/main" val="8766748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028700" y="2346272"/>
            <a:ext cx="16230600" cy="107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60"/>
              </a:lnSpc>
            </a:pP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У </a:t>
            </a:r>
            <a:r>
              <a:rPr lang="ru-RU" sz="2400" spc="240" dirty="0" err="1" smtClean="0">
                <a:solidFill>
                  <a:srgbClr val="383838"/>
                </a:solidFill>
                <a:latin typeface="Exo 2 Medium"/>
              </a:rPr>
              <a:t>дроида</a:t>
            </a: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 2 ноги и 2 руки, а у Генерала </a:t>
            </a:r>
            <a:r>
              <a:rPr lang="ru-RU" sz="2400" spc="240" dirty="0" err="1" smtClean="0">
                <a:solidFill>
                  <a:srgbClr val="383838"/>
                </a:solidFill>
                <a:latin typeface="Exo 2 Medium"/>
              </a:rPr>
              <a:t>Гривуса</a:t>
            </a: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 2 ноги и 4 руки. На поле битвы находятся несколько </a:t>
            </a:r>
            <a:r>
              <a:rPr lang="ru-RU" sz="2400" spc="240" dirty="0" err="1" smtClean="0">
                <a:solidFill>
                  <a:srgbClr val="383838"/>
                </a:solidFill>
                <a:latin typeface="Exo 2 Medium"/>
              </a:rPr>
              <a:t>дроидов</a:t>
            </a: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 и несколько клонов генерала. Всего 20 ног и 26 рук. Сколько там </a:t>
            </a:r>
            <a:r>
              <a:rPr lang="ru-RU" sz="2400" spc="240" dirty="0" err="1" smtClean="0">
                <a:solidFill>
                  <a:srgbClr val="383838"/>
                </a:solidFill>
                <a:latin typeface="Exo 2 Medium"/>
              </a:rPr>
              <a:t>дроидов</a:t>
            </a: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?</a:t>
            </a:r>
            <a:endParaRPr lang="en-US" sz="2400" spc="240" dirty="0">
              <a:solidFill>
                <a:srgbClr val="383838"/>
              </a:solidFill>
              <a:latin typeface="Exo 2 Medium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028700" y="1432255"/>
            <a:ext cx="4533900" cy="6521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720"/>
              </a:lnSpc>
              <a:spcBef>
                <a:spcPct val="0"/>
              </a:spcBef>
            </a:pPr>
            <a:r>
              <a:rPr lang="en-US" sz="8000" u="none" dirty="0" err="1">
                <a:solidFill>
                  <a:srgbClr val="FF4647"/>
                </a:solidFill>
                <a:latin typeface="Exo 2 Medium Bold"/>
              </a:rPr>
              <a:t>Задача</a:t>
            </a:r>
            <a:r>
              <a:rPr lang="en-US" sz="8000" u="none" dirty="0">
                <a:solidFill>
                  <a:srgbClr val="FF4647"/>
                </a:solidFill>
                <a:latin typeface="Exo 2 Medium Bold"/>
              </a:rPr>
              <a:t> </a:t>
            </a:r>
            <a:r>
              <a:rPr lang="ru-RU" sz="8000" dirty="0" smtClean="0">
                <a:solidFill>
                  <a:srgbClr val="FF4647"/>
                </a:solidFill>
                <a:latin typeface="Exo 2 Medium Bold"/>
              </a:rPr>
              <a:t>4</a:t>
            </a:r>
            <a:endParaRPr lang="en-US" sz="8000" u="none" dirty="0">
              <a:solidFill>
                <a:srgbClr val="FF4647"/>
              </a:solidFill>
              <a:latin typeface="Exo 2 Medium Bold"/>
            </a:endParaRP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5859016" y="9429270"/>
            <a:ext cx="1964026" cy="638131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12001500" y="9143341"/>
            <a:ext cx="7315200" cy="1077329"/>
            <a:chOff x="0" y="0"/>
            <a:chExt cx="9753600" cy="1436439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0" y="0"/>
              <a:ext cx="9753600" cy="1436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5396771" y="292799"/>
              <a:ext cx="2618701" cy="850841"/>
            </a:xfrm>
            <a:prstGeom prst="rect">
              <a:avLst/>
            </a:prstGeom>
          </p:spPr>
        </p:pic>
      </p:grpSp>
      <p:sp>
        <p:nvSpPr>
          <p:cNvPr id="9" name="TextBox 2"/>
          <p:cNvSpPr txBox="1"/>
          <p:nvPr/>
        </p:nvSpPr>
        <p:spPr>
          <a:xfrm>
            <a:off x="1005954" y="3679682"/>
            <a:ext cx="10995546" cy="3975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3120"/>
              </a:lnSpc>
              <a:buFont typeface="Arial" panose="020B0604020202020204" pitchFamily="34" charset="0"/>
              <a:buChar char="•"/>
            </a:pP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У каждого по 2 ноги, всего ног 20, значит голов будет 10</a:t>
            </a:r>
            <a:endParaRPr lang="en-US" sz="2400" spc="240" dirty="0">
              <a:solidFill>
                <a:srgbClr val="383838"/>
              </a:solidFill>
              <a:latin typeface="Exo 2 Medium"/>
            </a:endParaRPr>
          </a:p>
        </p:txBody>
      </p:sp>
      <p:sp>
        <p:nvSpPr>
          <p:cNvPr id="10" name="TextBox 2"/>
          <p:cNvSpPr txBox="1"/>
          <p:nvPr/>
        </p:nvSpPr>
        <p:spPr>
          <a:xfrm>
            <a:off x="1028700" y="4692812"/>
            <a:ext cx="7962900" cy="35779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20"/>
              </a:lnSpc>
            </a:pPr>
            <a:r>
              <a:rPr lang="ru-RU" sz="2400" spc="240" dirty="0">
                <a:solidFill>
                  <a:srgbClr val="383838"/>
                </a:solidFill>
                <a:latin typeface="Exo 2 Medium"/>
              </a:rPr>
              <a:t>1 способ: </a:t>
            </a: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Заменять генералов на </a:t>
            </a:r>
            <a:r>
              <a:rPr lang="ru-RU" sz="2400" spc="240" dirty="0" err="1" smtClean="0">
                <a:solidFill>
                  <a:srgbClr val="383838"/>
                </a:solidFill>
                <a:latin typeface="Exo 2 Medium"/>
              </a:rPr>
              <a:t>дроидов</a:t>
            </a:r>
            <a:endParaRPr lang="ru-RU" sz="2400" spc="240" dirty="0">
              <a:solidFill>
                <a:srgbClr val="383838"/>
              </a:solidFill>
              <a:latin typeface="Exo 2 Medium"/>
            </a:endParaRPr>
          </a:p>
          <a:p>
            <a:pPr marL="342900" indent="-342900">
              <a:lnSpc>
                <a:spcPts val="3120"/>
              </a:lnSpc>
              <a:buFont typeface="Arial" panose="020B0604020202020204" pitchFamily="34" charset="0"/>
              <a:buChar char="•"/>
            </a:pP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Если заменить генерала на </a:t>
            </a:r>
            <a:r>
              <a:rPr lang="ru-RU" sz="2400" spc="240" dirty="0" err="1" smtClean="0">
                <a:solidFill>
                  <a:srgbClr val="383838"/>
                </a:solidFill>
                <a:latin typeface="Exo 2 Medium"/>
              </a:rPr>
              <a:t>дроида</a:t>
            </a: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, то количество голов не изменится, а количество рук уменьшится на 2</a:t>
            </a:r>
            <a:endParaRPr lang="ru-RU" sz="2400" spc="240" dirty="0">
              <a:solidFill>
                <a:srgbClr val="383838"/>
              </a:solidFill>
              <a:latin typeface="Exo 2 Medium"/>
            </a:endParaRPr>
          </a:p>
          <a:p>
            <a:pPr marL="342900" indent="-342900">
              <a:lnSpc>
                <a:spcPts val="3120"/>
              </a:lnSpc>
              <a:buFont typeface="Arial" panose="020B0604020202020204" pitchFamily="34" charset="0"/>
              <a:buChar char="•"/>
            </a:pP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Если на поле только генералы, то будет 40 рук, а надо 26, то есть убрать 14 рук, а значит заменить 7 генералов</a:t>
            </a:r>
          </a:p>
          <a:p>
            <a:pPr marL="342900" indent="-342900">
              <a:lnSpc>
                <a:spcPts val="3120"/>
              </a:lnSpc>
              <a:buFont typeface="Arial" panose="020B0604020202020204" pitchFamily="34" charset="0"/>
              <a:buChar char="•"/>
            </a:pP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Проверяем: 3 генерала и 7 </a:t>
            </a:r>
            <a:r>
              <a:rPr lang="ru-RU" sz="2400" spc="240" dirty="0" err="1" smtClean="0">
                <a:solidFill>
                  <a:srgbClr val="383838"/>
                </a:solidFill>
                <a:latin typeface="Exo 2 Medium"/>
              </a:rPr>
              <a:t>дроидов</a:t>
            </a:r>
            <a:endParaRPr lang="ru-RU" sz="2400" spc="240" dirty="0" smtClean="0">
              <a:solidFill>
                <a:srgbClr val="383838"/>
              </a:solidFill>
              <a:latin typeface="Exo 2 Medium"/>
            </a:endParaRPr>
          </a:p>
          <a:p>
            <a:pPr marL="342900" indent="-342900">
              <a:lnSpc>
                <a:spcPts val="3120"/>
              </a:lnSpc>
              <a:buFont typeface="Arial" panose="020B0604020202020204" pitchFamily="34" charset="0"/>
              <a:buChar char="•"/>
            </a:pP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3 * 4 + 7 * 2 = 12 + 14 = 26</a:t>
            </a:r>
            <a:endParaRPr lang="ru-RU" sz="2400" spc="240" dirty="0">
              <a:solidFill>
                <a:srgbClr val="383838"/>
              </a:solidFill>
              <a:latin typeface="Exo 2 Medium"/>
            </a:endParaRPr>
          </a:p>
        </p:txBody>
      </p:sp>
      <p:sp>
        <p:nvSpPr>
          <p:cNvPr id="11" name="TextBox 2"/>
          <p:cNvSpPr txBox="1"/>
          <p:nvPr/>
        </p:nvSpPr>
        <p:spPr>
          <a:xfrm>
            <a:off x="9753600" y="4692812"/>
            <a:ext cx="7962900" cy="3593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20"/>
              </a:lnSpc>
            </a:pP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2 способ: решать уравнением.</a:t>
            </a:r>
          </a:p>
        </p:txBody>
      </p:sp>
    </p:spTree>
    <p:extLst>
      <p:ext uri="{BB962C8B-B14F-4D97-AF65-F5344CB8AC3E}">
        <p14:creationId xmlns:p14="http://schemas.microsoft.com/office/powerpoint/2010/main" val="7314094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2102432"/>
            <a:ext cx="15567660" cy="7569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20"/>
              </a:lnSpc>
            </a:pP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В парке гуляют люди с собаками. Когда Петя проходил мимо, он насчитал 5 голов и 14 ног. Сколько собак было в парке?</a:t>
            </a:r>
            <a:endParaRPr lang="en-US" sz="2400" spc="240" dirty="0">
              <a:solidFill>
                <a:srgbClr val="383838"/>
              </a:solidFill>
              <a:latin typeface="Exo 2 Medium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12001500" y="9143341"/>
            <a:ext cx="7315200" cy="1077329"/>
            <a:chOff x="0" y="0"/>
            <a:chExt cx="9753600" cy="1436439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9753600" cy="1436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5396771" y="292799"/>
              <a:ext cx="2618701" cy="850841"/>
            </a:xfrm>
            <a:prstGeom prst="rect">
              <a:avLst/>
            </a:prstGeom>
          </p:spPr>
        </p:pic>
      </p:grpSp>
      <p:sp>
        <p:nvSpPr>
          <p:cNvPr id="6" name="TextBox 6"/>
          <p:cNvSpPr txBox="1"/>
          <p:nvPr/>
        </p:nvSpPr>
        <p:spPr>
          <a:xfrm>
            <a:off x="1028700" y="1226515"/>
            <a:ext cx="4320540" cy="6521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20"/>
              </a:lnSpc>
              <a:spcBef>
                <a:spcPct val="0"/>
              </a:spcBef>
            </a:pPr>
            <a:r>
              <a:rPr lang="en-US" sz="8000" u="none" dirty="0" err="1">
                <a:solidFill>
                  <a:srgbClr val="FF4647"/>
                </a:solidFill>
                <a:latin typeface="Exo 2 Medium Bold"/>
              </a:rPr>
              <a:t>Задача</a:t>
            </a:r>
            <a:r>
              <a:rPr lang="en-US" sz="8000" u="none" dirty="0">
                <a:solidFill>
                  <a:srgbClr val="FF4647"/>
                </a:solidFill>
                <a:latin typeface="Exo 2 Medium Bold"/>
              </a:rPr>
              <a:t> </a:t>
            </a:r>
            <a:r>
              <a:rPr lang="ru-RU" sz="8000" u="none" dirty="0" smtClean="0">
                <a:solidFill>
                  <a:srgbClr val="FF4647"/>
                </a:solidFill>
                <a:latin typeface="Exo 2 Medium Bold"/>
              </a:rPr>
              <a:t>0</a:t>
            </a:r>
            <a:endParaRPr lang="en-US" sz="8000" u="none" dirty="0">
              <a:solidFill>
                <a:srgbClr val="FF4647"/>
              </a:solidFill>
              <a:latin typeface="Exo 2 Medium Bold"/>
            </a:endParaRPr>
          </a:p>
        </p:txBody>
      </p:sp>
      <p:sp>
        <p:nvSpPr>
          <p:cNvPr id="7" name="TextBox 2"/>
          <p:cNvSpPr txBox="1"/>
          <p:nvPr/>
        </p:nvSpPr>
        <p:spPr>
          <a:xfrm>
            <a:off x="1028700" y="3049634"/>
            <a:ext cx="7962900" cy="7950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3120"/>
              </a:lnSpc>
              <a:buFont typeface="Arial" panose="020B0604020202020204" pitchFamily="34" charset="0"/>
              <a:buChar char="•"/>
            </a:pP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У человека одна голова и две ноги</a:t>
            </a:r>
          </a:p>
          <a:p>
            <a:pPr marL="342900" indent="-342900">
              <a:lnSpc>
                <a:spcPts val="3120"/>
              </a:lnSpc>
              <a:buFont typeface="Arial" panose="020B0604020202020204" pitchFamily="34" charset="0"/>
              <a:buChar char="•"/>
            </a:pP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У собаки одна голова и четыре ноги</a:t>
            </a:r>
            <a:endParaRPr lang="en-US" sz="2400" spc="240" dirty="0">
              <a:solidFill>
                <a:srgbClr val="383838"/>
              </a:solidFill>
              <a:latin typeface="Exo 2 Medium"/>
            </a:endParaRPr>
          </a:p>
        </p:txBody>
      </p:sp>
    </p:spTree>
    <p:extLst>
      <p:ext uri="{BB962C8B-B14F-4D97-AF65-F5344CB8AC3E}">
        <p14:creationId xmlns:p14="http://schemas.microsoft.com/office/powerpoint/2010/main" val="855751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2102432"/>
            <a:ext cx="15567660" cy="7569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20"/>
              </a:lnSpc>
            </a:pP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В парке гуляют люди с собаками. Когда Петя проходил мимо, он насчитал 5 голов и 14 ног. Сколько собак было в парке?</a:t>
            </a:r>
            <a:endParaRPr lang="en-US" sz="2400" spc="240" dirty="0">
              <a:solidFill>
                <a:srgbClr val="383838"/>
              </a:solidFill>
              <a:latin typeface="Exo 2 Medium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12001500" y="9143341"/>
            <a:ext cx="7315200" cy="1077329"/>
            <a:chOff x="0" y="0"/>
            <a:chExt cx="9753600" cy="1436439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9753600" cy="1436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5396771" y="292799"/>
              <a:ext cx="2618701" cy="850841"/>
            </a:xfrm>
            <a:prstGeom prst="rect">
              <a:avLst/>
            </a:prstGeom>
          </p:spPr>
        </p:pic>
      </p:grpSp>
      <p:sp>
        <p:nvSpPr>
          <p:cNvPr id="6" name="TextBox 6"/>
          <p:cNvSpPr txBox="1"/>
          <p:nvPr/>
        </p:nvSpPr>
        <p:spPr>
          <a:xfrm>
            <a:off x="1028700" y="1226515"/>
            <a:ext cx="4320540" cy="6521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20"/>
              </a:lnSpc>
              <a:spcBef>
                <a:spcPct val="0"/>
              </a:spcBef>
            </a:pPr>
            <a:r>
              <a:rPr lang="en-US" sz="8000" u="none" dirty="0" err="1">
                <a:solidFill>
                  <a:srgbClr val="FF4647"/>
                </a:solidFill>
                <a:latin typeface="Exo 2 Medium Bold"/>
              </a:rPr>
              <a:t>Задача</a:t>
            </a:r>
            <a:r>
              <a:rPr lang="en-US" sz="8000" u="none" dirty="0">
                <a:solidFill>
                  <a:srgbClr val="FF4647"/>
                </a:solidFill>
                <a:latin typeface="Exo 2 Medium Bold"/>
              </a:rPr>
              <a:t> </a:t>
            </a:r>
            <a:r>
              <a:rPr lang="ru-RU" sz="8000" u="none" dirty="0" smtClean="0">
                <a:solidFill>
                  <a:srgbClr val="FF4647"/>
                </a:solidFill>
                <a:latin typeface="Exo 2 Medium Bold"/>
              </a:rPr>
              <a:t>0</a:t>
            </a:r>
            <a:endParaRPr lang="en-US" sz="8000" u="none" dirty="0">
              <a:solidFill>
                <a:srgbClr val="FF4647"/>
              </a:solidFill>
              <a:latin typeface="Exo 2 Medium Bold"/>
            </a:endParaRPr>
          </a:p>
        </p:txBody>
      </p:sp>
      <p:sp>
        <p:nvSpPr>
          <p:cNvPr id="7" name="TextBox 2"/>
          <p:cNvSpPr txBox="1"/>
          <p:nvPr/>
        </p:nvSpPr>
        <p:spPr>
          <a:xfrm>
            <a:off x="1028700" y="3049634"/>
            <a:ext cx="7962900" cy="7950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3120"/>
              </a:lnSpc>
              <a:buFont typeface="Arial" panose="020B0604020202020204" pitchFamily="34" charset="0"/>
              <a:buChar char="•"/>
            </a:pP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У человека одна голова и две ноги</a:t>
            </a:r>
          </a:p>
          <a:p>
            <a:pPr marL="342900" indent="-342900">
              <a:lnSpc>
                <a:spcPts val="3120"/>
              </a:lnSpc>
              <a:buFont typeface="Arial" panose="020B0604020202020204" pitchFamily="34" charset="0"/>
              <a:buChar char="•"/>
            </a:pP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У собаки одна голова и четыре ноги</a:t>
            </a:r>
            <a:endParaRPr lang="en-US" sz="2400" spc="240" dirty="0">
              <a:solidFill>
                <a:srgbClr val="383838"/>
              </a:solidFill>
              <a:latin typeface="Exo 2 Medium"/>
            </a:endParaRPr>
          </a:p>
        </p:txBody>
      </p:sp>
      <p:sp>
        <p:nvSpPr>
          <p:cNvPr id="8" name="TextBox 2"/>
          <p:cNvSpPr txBox="1"/>
          <p:nvPr/>
        </p:nvSpPr>
        <p:spPr>
          <a:xfrm>
            <a:off x="1028700" y="4381500"/>
            <a:ext cx="7734300" cy="43729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20"/>
              </a:lnSpc>
            </a:pPr>
            <a:r>
              <a:rPr lang="ru-RU" sz="2400" spc="240" dirty="0">
                <a:solidFill>
                  <a:srgbClr val="383838"/>
                </a:solidFill>
                <a:latin typeface="Exo 2 Medium"/>
              </a:rPr>
              <a:t>1 способ: </a:t>
            </a: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Заменять собак на людей</a:t>
            </a:r>
            <a:endParaRPr lang="ru-RU" sz="2400" spc="240" dirty="0">
              <a:solidFill>
                <a:srgbClr val="383838"/>
              </a:solidFill>
              <a:latin typeface="Exo 2 Medium"/>
            </a:endParaRPr>
          </a:p>
          <a:p>
            <a:pPr marL="342900" indent="-342900">
              <a:lnSpc>
                <a:spcPts val="3120"/>
              </a:lnSpc>
              <a:buFont typeface="Arial" panose="020B0604020202020204" pitchFamily="34" charset="0"/>
              <a:buChar char="•"/>
            </a:pPr>
            <a:r>
              <a:rPr lang="ru-RU" sz="2400" spc="240" dirty="0">
                <a:solidFill>
                  <a:srgbClr val="383838"/>
                </a:solidFill>
                <a:latin typeface="Exo 2 Medium"/>
              </a:rPr>
              <a:t>Если заменить одну собаку на человека, то количество голов не изменится, а количество ног уменьшится на 2</a:t>
            </a:r>
          </a:p>
          <a:p>
            <a:pPr marL="342900" indent="-342900">
              <a:lnSpc>
                <a:spcPts val="3120"/>
              </a:lnSpc>
              <a:buFont typeface="Arial" panose="020B0604020202020204" pitchFamily="34" charset="0"/>
              <a:buChar char="•"/>
            </a:pPr>
            <a:r>
              <a:rPr lang="ru-RU" sz="2400" spc="240" dirty="0">
                <a:solidFill>
                  <a:srgbClr val="383838"/>
                </a:solidFill>
                <a:latin typeface="Exo 2 Medium"/>
              </a:rPr>
              <a:t>Если все 5 голов – собачьи, то будет 20 ног, а надо 14, то есть уменьшить количество ног на 6.</a:t>
            </a:r>
          </a:p>
          <a:p>
            <a:pPr marL="342900" indent="-342900">
              <a:lnSpc>
                <a:spcPts val="3120"/>
              </a:lnSpc>
              <a:buFont typeface="Arial" panose="020B0604020202020204" pitchFamily="34" charset="0"/>
              <a:buChar char="•"/>
            </a:pPr>
            <a:r>
              <a:rPr lang="ru-RU" sz="2400" spc="240" dirty="0">
                <a:solidFill>
                  <a:srgbClr val="383838"/>
                </a:solidFill>
                <a:latin typeface="Exo 2 Medium"/>
              </a:rPr>
              <a:t>Тогда надо 3 собак заменить на людей</a:t>
            </a:r>
          </a:p>
          <a:p>
            <a:pPr marL="342900" indent="-342900">
              <a:lnSpc>
                <a:spcPts val="3120"/>
              </a:lnSpc>
              <a:buFont typeface="Arial" panose="020B0604020202020204" pitchFamily="34" charset="0"/>
              <a:buChar char="•"/>
            </a:pPr>
            <a:r>
              <a:rPr lang="ru-RU" sz="2400" spc="240" dirty="0">
                <a:solidFill>
                  <a:srgbClr val="383838"/>
                </a:solidFill>
                <a:latin typeface="Exo 2 Medium"/>
              </a:rPr>
              <a:t>Проверяем: 2 собаки и 3 человека</a:t>
            </a:r>
          </a:p>
          <a:p>
            <a:pPr marL="342900" indent="-342900">
              <a:lnSpc>
                <a:spcPts val="3120"/>
              </a:lnSpc>
              <a:buFont typeface="Arial" panose="020B0604020202020204" pitchFamily="34" charset="0"/>
              <a:buChar char="•"/>
            </a:pPr>
            <a:r>
              <a:rPr lang="ru-RU" sz="2400" spc="240" dirty="0">
                <a:solidFill>
                  <a:srgbClr val="383838"/>
                </a:solidFill>
                <a:latin typeface="Exo 2 Medium"/>
              </a:rPr>
              <a:t>2 * 4 + 3 * 2 = 8 + 6 = 14</a:t>
            </a:r>
          </a:p>
          <a:p>
            <a:pPr>
              <a:lnSpc>
                <a:spcPts val="3120"/>
              </a:lnSpc>
            </a:pPr>
            <a:endParaRPr lang="ru-RU" sz="2400" spc="240" dirty="0">
              <a:solidFill>
                <a:srgbClr val="383838"/>
              </a:solidFill>
              <a:latin typeface="Exo 2 Medium"/>
            </a:endParaRPr>
          </a:p>
        </p:txBody>
      </p:sp>
    </p:spTree>
    <p:extLst>
      <p:ext uri="{BB962C8B-B14F-4D97-AF65-F5344CB8AC3E}">
        <p14:creationId xmlns:p14="http://schemas.microsoft.com/office/powerpoint/2010/main" val="11935230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2102432"/>
            <a:ext cx="15567660" cy="7569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20"/>
              </a:lnSpc>
            </a:pP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В парке гуляют люди с собаками. Когда Петя проходил мимо, он насчитал 5 голов и 14 ног. Сколько собак было в парке?</a:t>
            </a:r>
            <a:endParaRPr lang="en-US" sz="2400" spc="240" dirty="0">
              <a:solidFill>
                <a:srgbClr val="383838"/>
              </a:solidFill>
              <a:latin typeface="Exo 2 Medium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12001500" y="9143341"/>
            <a:ext cx="7315200" cy="1077329"/>
            <a:chOff x="0" y="0"/>
            <a:chExt cx="9753600" cy="1436439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9753600" cy="1436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5396771" y="292799"/>
              <a:ext cx="2618701" cy="850841"/>
            </a:xfrm>
            <a:prstGeom prst="rect">
              <a:avLst/>
            </a:prstGeom>
          </p:spPr>
        </p:pic>
      </p:grpSp>
      <p:sp>
        <p:nvSpPr>
          <p:cNvPr id="6" name="TextBox 6"/>
          <p:cNvSpPr txBox="1"/>
          <p:nvPr/>
        </p:nvSpPr>
        <p:spPr>
          <a:xfrm>
            <a:off x="1028700" y="1226515"/>
            <a:ext cx="4320540" cy="6521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20"/>
              </a:lnSpc>
              <a:spcBef>
                <a:spcPct val="0"/>
              </a:spcBef>
            </a:pPr>
            <a:r>
              <a:rPr lang="en-US" sz="8000" u="none" dirty="0" err="1">
                <a:solidFill>
                  <a:srgbClr val="FF4647"/>
                </a:solidFill>
                <a:latin typeface="Exo 2 Medium Bold"/>
              </a:rPr>
              <a:t>Задача</a:t>
            </a:r>
            <a:r>
              <a:rPr lang="en-US" sz="8000" u="none" dirty="0">
                <a:solidFill>
                  <a:srgbClr val="FF4647"/>
                </a:solidFill>
                <a:latin typeface="Exo 2 Medium Bold"/>
              </a:rPr>
              <a:t> </a:t>
            </a:r>
            <a:r>
              <a:rPr lang="ru-RU" sz="8000" u="none" dirty="0" smtClean="0">
                <a:solidFill>
                  <a:srgbClr val="FF4647"/>
                </a:solidFill>
                <a:latin typeface="Exo 2 Medium Bold"/>
              </a:rPr>
              <a:t>0</a:t>
            </a:r>
            <a:endParaRPr lang="en-US" sz="8000" u="none" dirty="0">
              <a:solidFill>
                <a:srgbClr val="FF4647"/>
              </a:solidFill>
              <a:latin typeface="Exo 2 Medium Bold"/>
            </a:endParaRPr>
          </a:p>
        </p:txBody>
      </p:sp>
      <p:sp>
        <p:nvSpPr>
          <p:cNvPr id="7" name="TextBox 2"/>
          <p:cNvSpPr txBox="1"/>
          <p:nvPr/>
        </p:nvSpPr>
        <p:spPr>
          <a:xfrm>
            <a:off x="1028700" y="3049634"/>
            <a:ext cx="7962900" cy="7950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3120"/>
              </a:lnSpc>
              <a:buFont typeface="Arial" panose="020B0604020202020204" pitchFamily="34" charset="0"/>
              <a:buChar char="•"/>
            </a:pP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У человека одна голова и две ноги</a:t>
            </a:r>
          </a:p>
          <a:p>
            <a:pPr marL="342900" indent="-342900">
              <a:lnSpc>
                <a:spcPts val="3120"/>
              </a:lnSpc>
              <a:buFont typeface="Arial" panose="020B0604020202020204" pitchFamily="34" charset="0"/>
              <a:buChar char="•"/>
            </a:pP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У собаки одна голова и четыре ноги</a:t>
            </a:r>
            <a:endParaRPr lang="en-US" sz="2400" spc="240" dirty="0">
              <a:solidFill>
                <a:srgbClr val="383838"/>
              </a:solidFill>
              <a:latin typeface="Exo 2 Medium"/>
            </a:endParaRPr>
          </a:p>
        </p:txBody>
      </p:sp>
      <p:sp>
        <p:nvSpPr>
          <p:cNvPr id="8" name="TextBox 2"/>
          <p:cNvSpPr txBox="1"/>
          <p:nvPr/>
        </p:nvSpPr>
        <p:spPr>
          <a:xfrm>
            <a:off x="1028700" y="4381500"/>
            <a:ext cx="7962900" cy="43729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20"/>
              </a:lnSpc>
            </a:pPr>
            <a:r>
              <a:rPr lang="ru-RU" sz="2400" spc="240" dirty="0">
                <a:solidFill>
                  <a:srgbClr val="383838"/>
                </a:solidFill>
                <a:latin typeface="Exo 2 Medium"/>
              </a:rPr>
              <a:t>1 способ: </a:t>
            </a: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Заменять собак на людей</a:t>
            </a:r>
            <a:endParaRPr lang="ru-RU" sz="2400" spc="240" dirty="0">
              <a:solidFill>
                <a:srgbClr val="383838"/>
              </a:solidFill>
              <a:latin typeface="Exo 2 Medium"/>
            </a:endParaRPr>
          </a:p>
          <a:p>
            <a:pPr marL="342900" indent="-342900">
              <a:lnSpc>
                <a:spcPts val="3120"/>
              </a:lnSpc>
              <a:buFont typeface="Arial" panose="020B0604020202020204" pitchFamily="34" charset="0"/>
              <a:buChar char="•"/>
            </a:pP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Если заменить одну собаку на человека, то количество голов не изменится, а количество ног уменьшится на 2</a:t>
            </a:r>
          </a:p>
          <a:p>
            <a:pPr marL="342900" indent="-342900">
              <a:lnSpc>
                <a:spcPts val="3120"/>
              </a:lnSpc>
              <a:buFont typeface="Arial" panose="020B0604020202020204" pitchFamily="34" charset="0"/>
              <a:buChar char="•"/>
            </a:pP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Если все 5 голов – собачьи, то будет 20 ног, а надо 14, то есть уменьшить количество ног на 6.</a:t>
            </a:r>
          </a:p>
          <a:p>
            <a:pPr marL="342900" indent="-342900">
              <a:lnSpc>
                <a:spcPts val="3120"/>
              </a:lnSpc>
              <a:buFont typeface="Arial" panose="020B0604020202020204" pitchFamily="34" charset="0"/>
              <a:buChar char="•"/>
            </a:pP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Тогда надо 3 собак заменить на людей</a:t>
            </a:r>
          </a:p>
          <a:p>
            <a:pPr marL="342900" indent="-342900">
              <a:lnSpc>
                <a:spcPts val="3120"/>
              </a:lnSpc>
              <a:buFont typeface="Arial" panose="020B0604020202020204" pitchFamily="34" charset="0"/>
              <a:buChar char="•"/>
            </a:pP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Проверяем: 2 собаки и 3 человека</a:t>
            </a:r>
          </a:p>
          <a:p>
            <a:pPr marL="342900" indent="-342900">
              <a:lnSpc>
                <a:spcPts val="3120"/>
              </a:lnSpc>
              <a:buFont typeface="Arial" panose="020B0604020202020204" pitchFamily="34" charset="0"/>
              <a:buChar char="•"/>
            </a:pP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2 * 4 + 3 * 2 = 8 + 6 = 14</a:t>
            </a:r>
            <a:endParaRPr lang="ru-RU" sz="2400" spc="240" dirty="0">
              <a:solidFill>
                <a:srgbClr val="383838"/>
              </a:solidFill>
              <a:latin typeface="Exo 2 Medium"/>
            </a:endParaRPr>
          </a:p>
          <a:p>
            <a:pPr>
              <a:lnSpc>
                <a:spcPts val="3120"/>
              </a:lnSpc>
            </a:pPr>
            <a:endParaRPr lang="ru-RU" sz="2400" spc="240" dirty="0" smtClean="0">
              <a:solidFill>
                <a:srgbClr val="383838"/>
              </a:solidFill>
              <a:latin typeface="Exo 2 Medium"/>
            </a:endParaRPr>
          </a:p>
        </p:txBody>
      </p:sp>
      <p:sp>
        <p:nvSpPr>
          <p:cNvPr id="9" name="TextBox 2"/>
          <p:cNvSpPr txBox="1"/>
          <p:nvPr/>
        </p:nvSpPr>
        <p:spPr>
          <a:xfrm>
            <a:off x="9753600" y="4381500"/>
            <a:ext cx="7962900" cy="47705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20"/>
              </a:lnSpc>
            </a:pP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2 способ: решать уравнением.</a:t>
            </a:r>
          </a:p>
          <a:p>
            <a:pPr marL="342900" indent="-342900">
              <a:lnSpc>
                <a:spcPts val="3120"/>
              </a:lnSpc>
              <a:buFont typeface="Arial" panose="020B0604020202020204" pitchFamily="34" charset="0"/>
              <a:buChar char="•"/>
            </a:pP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Пусть собак было Х, то есть голов собак было Х, ног у собак </a:t>
            </a:r>
            <a:r>
              <a:rPr lang="ru-RU" sz="2400" spc="240" dirty="0" err="1" smtClean="0">
                <a:solidFill>
                  <a:srgbClr val="383838"/>
                </a:solidFill>
                <a:latin typeface="Exo 2 Medium"/>
              </a:rPr>
              <a:t>4Х</a:t>
            </a:r>
            <a:endParaRPr lang="ru-RU" sz="2400" spc="240" dirty="0" smtClean="0">
              <a:solidFill>
                <a:srgbClr val="383838"/>
              </a:solidFill>
              <a:latin typeface="Exo 2 Medium"/>
            </a:endParaRPr>
          </a:p>
          <a:p>
            <a:pPr marL="342900" indent="-342900">
              <a:lnSpc>
                <a:spcPts val="3120"/>
              </a:lnSpc>
              <a:buFont typeface="Arial" panose="020B0604020202020204" pitchFamily="34" charset="0"/>
              <a:buChar char="•"/>
            </a:pP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Тогда голов людей 5 – Х, ног людей 14 – </a:t>
            </a:r>
            <a:r>
              <a:rPr lang="ru-RU" sz="2400" spc="240" dirty="0" err="1" smtClean="0">
                <a:solidFill>
                  <a:srgbClr val="383838"/>
                </a:solidFill>
                <a:latin typeface="Exo 2 Medium"/>
              </a:rPr>
              <a:t>4Х</a:t>
            </a: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, а людей всего 5 – Х, по количеству голов</a:t>
            </a:r>
          </a:p>
          <a:p>
            <a:pPr marL="342900" indent="-342900">
              <a:lnSpc>
                <a:spcPts val="3120"/>
              </a:lnSpc>
              <a:buFont typeface="Arial" panose="020B0604020202020204" pitchFamily="34" charset="0"/>
              <a:buChar char="•"/>
            </a:pP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У человека 2 ноги, то есть всего ног, с другой стороны, 2 * (5 - Х)</a:t>
            </a:r>
          </a:p>
          <a:p>
            <a:pPr marL="342900" indent="-342900">
              <a:lnSpc>
                <a:spcPts val="3120"/>
              </a:lnSpc>
              <a:buFont typeface="Arial" panose="020B0604020202020204" pitchFamily="34" charset="0"/>
              <a:buChar char="•"/>
            </a:pP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2 * (5 - Х) = 14 – </a:t>
            </a:r>
            <a:r>
              <a:rPr lang="ru-RU" sz="2400" spc="240" dirty="0" err="1" smtClean="0">
                <a:solidFill>
                  <a:srgbClr val="383838"/>
                </a:solidFill>
                <a:latin typeface="Exo 2 Medium"/>
              </a:rPr>
              <a:t>4Х</a:t>
            </a:r>
            <a:endParaRPr lang="ru-RU" sz="2400" spc="240" dirty="0" smtClean="0">
              <a:solidFill>
                <a:srgbClr val="383838"/>
              </a:solidFill>
              <a:latin typeface="Exo 2 Medium"/>
            </a:endParaRPr>
          </a:p>
          <a:p>
            <a:pPr marL="342900" indent="-342900">
              <a:lnSpc>
                <a:spcPts val="3120"/>
              </a:lnSpc>
              <a:buFont typeface="Arial" panose="020B0604020202020204" pitchFamily="34" charset="0"/>
              <a:buChar char="•"/>
            </a:pP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10 – </a:t>
            </a:r>
            <a:r>
              <a:rPr lang="ru-RU" sz="2400" spc="240" dirty="0" err="1" smtClean="0">
                <a:solidFill>
                  <a:srgbClr val="383838"/>
                </a:solidFill>
                <a:latin typeface="Exo 2 Medium"/>
              </a:rPr>
              <a:t>2Х</a:t>
            </a: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 = 14 – </a:t>
            </a:r>
            <a:r>
              <a:rPr lang="ru-RU" sz="2400" spc="240" dirty="0" err="1" smtClean="0">
                <a:solidFill>
                  <a:srgbClr val="383838"/>
                </a:solidFill>
                <a:latin typeface="Exo 2 Medium"/>
              </a:rPr>
              <a:t>4Х</a:t>
            </a:r>
            <a:endParaRPr lang="ru-RU" sz="2400" spc="240" dirty="0" smtClean="0">
              <a:solidFill>
                <a:srgbClr val="383838"/>
              </a:solidFill>
              <a:latin typeface="Exo 2 Medium"/>
            </a:endParaRPr>
          </a:p>
          <a:p>
            <a:pPr marL="342900" indent="-342900">
              <a:lnSpc>
                <a:spcPts val="3120"/>
              </a:lnSpc>
              <a:buFont typeface="Arial" panose="020B0604020202020204" pitchFamily="34" charset="0"/>
              <a:buChar char="•"/>
            </a:pPr>
            <a:r>
              <a:rPr lang="ru-RU" sz="2400" spc="240" dirty="0" err="1" smtClean="0">
                <a:solidFill>
                  <a:srgbClr val="383838"/>
                </a:solidFill>
                <a:latin typeface="Exo 2 Medium"/>
              </a:rPr>
              <a:t>4Х</a:t>
            </a: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 – </a:t>
            </a:r>
            <a:r>
              <a:rPr lang="ru-RU" sz="2400" spc="240" dirty="0" err="1" smtClean="0">
                <a:solidFill>
                  <a:srgbClr val="383838"/>
                </a:solidFill>
                <a:latin typeface="Exo 2 Medium"/>
              </a:rPr>
              <a:t>2Х</a:t>
            </a: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 = 14 – 10</a:t>
            </a:r>
          </a:p>
          <a:p>
            <a:pPr marL="342900" indent="-342900">
              <a:lnSpc>
                <a:spcPts val="3120"/>
              </a:lnSpc>
              <a:buFont typeface="Arial" panose="020B0604020202020204" pitchFamily="34" charset="0"/>
              <a:buChar char="•"/>
            </a:pPr>
            <a:r>
              <a:rPr lang="ru-RU" sz="2400" spc="240" dirty="0" err="1" smtClean="0">
                <a:solidFill>
                  <a:srgbClr val="383838"/>
                </a:solidFill>
                <a:latin typeface="Exo 2 Medium"/>
              </a:rPr>
              <a:t>2Х</a:t>
            </a: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 = 4</a:t>
            </a:r>
          </a:p>
          <a:p>
            <a:pPr marL="342900" indent="-342900">
              <a:lnSpc>
                <a:spcPts val="3120"/>
              </a:lnSpc>
              <a:buFont typeface="Arial" panose="020B0604020202020204" pitchFamily="34" charset="0"/>
              <a:buChar char="•"/>
            </a:pP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Х = 2, то есть было 2 собаки</a:t>
            </a:r>
          </a:p>
        </p:txBody>
      </p:sp>
    </p:spTree>
    <p:extLst>
      <p:ext uri="{BB962C8B-B14F-4D97-AF65-F5344CB8AC3E}">
        <p14:creationId xmlns:p14="http://schemas.microsoft.com/office/powerpoint/2010/main" val="6425913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2102432"/>
            <a:ext cx="15567660" cy="7569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20"/>
              </a:lnSpc>
            </a:pP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В парке гуляют люди с собаками. Когда Петя проходил мимо, он насчитал 5 голов и 14 ног. Сколько собак было в парке?</a:t>
            </a:r>
            <a:endParaRPr lang="en-US" sz="2400" spc="240" dirty="0">
              <a:solidFill>
                <a:srgbClr val="383838"/>
              </a:solidFill>
              <a:latin typeface="Exo 2 Medium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12001500" y="9143341"/>
            <a:ext cx="7315200" cy="1077329"/>
            <a:chOff x="0" y="0"/>
            <a:chExt cx="9753600" cy="1436439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9753600" cy="1436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5396771" y="292799"/>
              <a:ext cx="2618701" cy="850841"/>
            </a:xfrm>
            <a:prstGeom prst="rect">
              <a:avLst/>
            </a:prstGeom>
          </p:spPr>
        </p:pic>
      </p:grpSp>
      <p:sp>
        <p:nvSpPr>
          <p:cNvPr id="6" name="TextBox 6"/>
          <p:cNvSpPr txBox="1"/>
          <p:nvPr/>
        </p:nvSpPr>
        <p:spPr>
          <a:xfrm>
            <a:off x="1028700" y="1226515"/>
            <a:ext cx="4320540" cy="6521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20"/>
              </a:lnSpc>
              <a:spcBef>
                <a:spcPct val="0"/>
              </a:spcBef>
            </a:pPr>
            <a:r>
              <a:rPr lang="en-US" sz="8000" u="none" dirty="0" err="1">
                <a:solidFill>
                  <a:srgbClr val="FF4647"/>
                </a:solidFill>
                <a:latin typeface="Exo 2 Medium Bold"/>
              </a:rPr>
              <a:t>Задача</a:t>
            </a:r>
            <a:r>
              <a:rPr lang="en-US" sz="8000" u="none" dirty="0">
                <a:solidFill>
                  <a:srgbClr val="FF4647"/>
                </a:solidFill>
                <a:latin typeface="Exo 2 Medium Bold"/>
              </a:rPr>
              <a:t> </a:t>
            </a:r>
            <a:r>
              <a:rPr lang="ru-RU" sz="8000" u="none" dirty="0" smtClean="0">
                <a:solidFill>
                  <a:srgbClr val="FF4647"/>
                </a:solidFill>
                <a:latin typeface="Exo 2 Medium Bold"/>
              </a:rPr>
              <a:t>0</a:t>
            </a:r>
            <a:endParaRPr lang="en-US" sz="8000" u="none" dirty="0">
              <a:solidFill>
                <a:srgbClr val="FF4647"/>
              </a:solidFill>
              <a:latin typeface="Exo 2 Medium Bold"/>
            </a:endParaRPr>
          </a:p>
        </p:txBody>
      </p:sp>
      <p:sp>
        <p:nvSpPr>
          <p:cNvPr id="7" name="TextBox 2"/>
          <p:cNvSpPr txBox="1"/>
          <p:nvPr/>
        </p:nvSpPr>
        <p:spPr>
          <a:xfrm>
            <a:off x="1028700" y="3049634"/>
            <a:ext cx="7962900" cy="7950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3120"/>
              </a:lnSpc>
              <a:buFont typeface="Arial" panose="020B0604020202020204" pitchFamily="34" charset="0"/>
              <a:buChar char="•"/>
            </a:pP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У человека одна голова и две ноги</a:t>
            </a:r>
          </a:p>
          <a:p>
            <a:pPr marL="342900" indent="-342900">
              <a:lnSpc>
                <a:spcPts val="3120"/>
              </a:lnSpc>
              <a:buFont typeface="Arial" panose="020B0604020202020204" pitchFamily="34" charset="0"/>
              <a:buChar char="•"/>
            </a:pP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У собаки одна голова и четыре ноги</a:t>
            </a:r>
            <a:endParaRPr lang="en-US" sz="2400" spc="240" dirty="0">
              <a:solidFill>
                <a:srgbClr val="383838"/>
              </a:solidFill>
              <a:latin typeface="Exo 2 Medium"/>
            </a:endParaRPr>
          </a:p>
        </p:txBody>
      </p:sp>
      <p:sp>
        <p:nvSpPr>
          <p:cNvPr id="8" name="TextBox 2"/>
          <p:cNvSpPr txBox="1"/>
          <p:nvPr/>
        </p:nvSpPr>
        <p:spPr>
          <a:xfrm>
            <a:off x="1028700" y="4225513"/>
            <a:ext cx="7962900" cy="3593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20"/>
              </a:lnSpc>
            </a:pP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3 способ: решать рисунком</a:t>
            </a:r>
            <a:endParaRPr lang="en-US" sz="2400" spc="240" dirty="0">
              <a:solidFill>
                <a:srgbClr val="383838"/>
              </a:solidFill>
              <a:latin typeface="Exo 2 Medium"/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1320419" y="5679743"/>
            <a:ext cx="152400" cy="16002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/>
          <p:cNvSpPr/>
          <p:nvPr/>
        </p:nvSpPr>
        <p:spPr>
          <a:xfrm>
            <a:off x="16030437" y="5676900"/>
            <a:ext cx="152400" cy="16002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рямоугольник 12"/>
          <p:cNvSpPr/>
          <p:nvPr/>
        </p:nvSpPr>
        <p:spPr>
          <a:xfrm>
            <a:off x="14895398" y="5676900"/>
            <a:ext cx="152400" cy="16002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Прямоугольник 13"/>
          <p:cNvSpPr/>
          <p:nvPr/>
        </p:nvSpPr>
        <p:spPr>
          <a:xfrm>
            <a:off x="13760359" y="5676900"/>
            <a:ext cx="152400" cy="16002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Прямоугольник 14"/>
          <p:cNvSpPr/>
          <p:nvPr/>
        </p:nvSpPr>
        <p:spPr>
          <a:xfrm>
            <a:off x="12629869" y="5683155"/>
            <a:ext cx="152400" cy="16002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рямоугольник 15"/>
          <p:cNvSpPr/>
          <p:nvPr/>
        </p:nvSpPr>
        <p:spPr>
          <a:xfrm>
            <a:off x="11494830" y="5676900"/>
            <a:ext cx="152400" cy="16002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/>
          <p:cNvSpPr/>
          <p:nvPr/>
        </p:nvSpPr>
        <p:spPr>
          <a:xfrm>
            <a:off x="10364340" y="5676900"/>
            <a:ext cx="152400" cy="16002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Прямоугольник 17"/>
          <p:cNvSpPr/>
          <p:nvPr/>
        </p:nvSpPr>
        <p:spPr>
          <a:xfrm>
            <a:off x="9233850" y="5676900"/>
            <a:ext cx="152400" cy="16002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Прямоугольник 18"/>
          <p:cNvSpPr/>
          <p:nvPr/>
        </p:nvSpPr>
        <p:spPr>
          <a:xfrm>
            <a:off x="8103360" y="5676900"/>
            <a:ext cx="152400" cy="16002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Прямоугольник 19"/>
          <p:cNvSpPr/>
          <p:nvPr/>
        </p:nvSpPr>
        <p:spPr>
          <a:xfrm>
            <a:off x="6972870" y="5676900"/>
            <a:ext cx="152400" cy="16002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Прямоугольник 20"/>
          <p:cNvSpPr/>
          <p:nvPr/>
        </p:nvSpPr>
        <p:spPr>
          <a:xfrm>
            <a:off x="5842380" y="5676900"/>
            <a:ext cx="152400" cy="16002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Прямоугольник 21"/>
          <p:cNvSpPr/>
          <p:nvPr/>
        </p:nvSpPr>
        <p:spPr>
          <a:xfrm>
            <a:off x="4711891" y="5676900"/>
            <a:ext cx="152400" cy="16002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Прямоугольник 22"/>
          <p:cNvSpPr/>
          <p:nvPr/>
        </p:nvSpPr>
        <p:spPr>
          <a:xfrm>
            <a:off x="3581400" y="5676900"/>
            <a:ext cx="152400" cy="16002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Прямоугольник 23"/>
          <p:cNvSpPr/>
          <p:nvPr/>
        </p:nvSpPr>
        <p:spPr>
          <a:xfrm>
            <a:off x="2450910" y="5676900"/>
            <a:ext cx="152400" cy="16002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160765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028700" y="2346272"/>
            <a:ext cx="16230600" cy="718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60"/>
              </a:lnSpc>
            </a:pP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У 10 велосипедов 27 колес. Четырехколесных среди них нет. Сколько велосипедов двухколесные и сколько трехколесные?</a:t>
            </a:r>
            <a:endParaRPr lang="en-US" sz="2400" spc="240" dirty="0">
              <a:solidFill>
                <a:srgbClr val="383838"/>
              </a:solidFill>
              <a:latin typeface="Exo 2 Medium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028700" y="1432255"/>
            <a:ext cx="4183380" cy="752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20"/>
              </a:lnSpc>
              <a:spcBef>
                <a:spcPct val="0"/>
              </a:spcBef>
            </a:pPr>
            <a:r>
              <a:rPr lang="en-US" sz="8000" u="none">
                <a:solidFill>
                  <a:srgbClr val="FF4647"/>
                </a:solidFill>
                <a:latin typeface="Exo 2 Medium Bold"/>
              </a:rPr>
              <a:t>Задача 1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5859016" y="9429270"/>
            <a:ext cx="1964026" cy="638131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12001500" y="9143341"/>
            <a:ext cx="7315200" cy="1077329"/>
            <a:chOff x="0" y="0"/>
            <a:chExt cx="9753600" cy="1436439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0" y="0"/>
              <a:ext cx="9753600" cy="1436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5396771" y="292799"/>
              <a:ext cx="2618701" cy="8508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994720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2102432"/>
            <a:ext cx="15567660" cy="718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60"/>
              </a:lnSpc>
            </a:pPr>
            <a:r>
              <a:rPr lang="ru-RU" sz="2400" spc="240" dirty="0">
                <a:solidFill>
                  <a:srgbClr val="383838"/>
                </a:solidFill>
                <a:latin typeface="Exo 2 Medium"/>
              </a:rPr>
              <a:t>У 10 велосипедов 27 колес. Четырехколесных среди них нет. Сколько велосипедов двухколесные и сколько трехколесные?</a:t>
            </a:r>
            <a:endParaRPr lang="en-US" sz="2400" spc="240" dirty="0">
              <a:solidFill>
                <a:srgbClr val="383838"/>
              </a:solidFill>
              <a:latin typeface="Exo 2 Medium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12001500" y="9143341"/>
            <a:ext cx="7315200" cy="1077329"/>
            <a:chOff x="0" y="0"/>
            <a:chExt cx="9753600" cy="1436439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9753600" cy="1436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5396771" y="292799"/>
              <a:ext cx="2618701" cy="850841"/>
            </a:xfrm>
            <a:prstGeom prst="rect">
              <a:avLst/>
            </a:prstGeom>
          </p:spPr>
        </p:pic>
      </p:grpSp>
      <p:sp>
        <p:nvSpPr>
          <p:cNvPr id="6" name="TextBox 6"/>
          <p:cNvSpPr txBox="1"/>
          <p:nvPr/>
        </p:nvSpPr>
        <p:spPr>
          <a:xfrm>
            <a:off x="1028700" y="1226515"/>
            <a:ext cx="4320540" cy="6521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20"/>
              </a:lnSpc>
              <a:spcBef>
                <a:spcPct val="0"/>
              </a:spcBef>
            </a:pPr>
            <a:r>
              <a:rPr lang="en-US" sz="8000" u="none" dirty="0" err="1">
                <a:solidFill>
                  <a:srgbClr val="FF4647"/>
                </a:solidFill>
                <a:latin typeface="Exo 2 Medium Bold"/>
              </a:rPr>
              <a:t>Задача</a:t>
            </a:r>
            <a:r>
              <a:rPr lang="en-US" sz="8000" u="none" dirty="0">
                <a:solidFill>
                  <a:srgbClr val="FF4647"/>
                </a:solidFill>
                <a:latin typeface="Exo 2 Medium Bold"/>
              </a:rPr>
              <a:t> </a:t>
            </a:r>
            <a:r>
              <a:rPr lang="ru-RU" sz="8000" dirty="0">
                <a:solidFill>
                  <a:srgbClr val="FF4647"/>
                </a:solidFill>
                <a:latin typeface="Exo 2 Medium Bold"/>
              </a:rPr>
              <a:t>1</a:t>
            </a:r>
            <a:endParaRPr lang="en-US" sz="8000" u="none" dirty="0">
              <a:solidFill>
                <a:srgbClr val="FF4647"/>
              </a:solidFill>
              <a:latin typeface="Exo 2 Medium Bold"/>
            </a:endParaRPr>
          </a:p>
        </p:txBody>
      </p:sp>
      <p:sp>
        <p:nvSpPr>
          <p:cNvPr id="7" name="TextBox 2"/>
          <p:cNvSpPr txBox="1"/>
          <p:nvPr/>
        </p:nvSpPr>
        <p:spPr>
          <a:xfrm>
            <a:off x="1028700" y="3049634"/>
            <a:ext cx="9715500" cy="11926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3120"/>
              </a:lnSpc>
              <a:buFont typeface="Arial" panose="020B0604020202020204" pitchFamily="34" charset="0"/>
              <a:buChar char="•"/>
            </a:pPr>
            <a:r>
              <a:rPr lang="ru-RU" sz="2400" spc="240" dirty="0">
                <a:solidFill>
                  <a:srgbClr val="383838"/>
                </a:solidFill>
                <a:latin typeface="Exo 2 Medium"/>
              </a:rPr>
              <a:t>У одного трехколесного велосипеда 3 колеса</a:t>
            </a:r>
          </a:p>
          <a:p>
            <a:pPr marL="342900" indent="-342900">
              <a:lnSpc>
                <a:spcPts val="3120"/>
              </a:lnSpc>
              <a:buFont typeface="Arial" panose="020B0604020202020204" pitchFamily="34" charset="0"/>
              <a:buChar char="•"/>
            </a:pPr>
            <a:r>
              <a:rPr lang="ru-RU" sz="2400" spc="240" dirty="0">
                <a:solidFill>
                  <a:srgbClr val="383838"/>
                </a:solidFill>
                <a:latin typeface="Exo 2 Medium"/>
              </a:rPr>
              <a:t>У одного двухколесного велосипеда 2 колеса</a:t>
            </a:r>
            <a:endParaRPr lang="en-US" sz="2400" spc="240" dirty="0">
              <a:solidFill>
                <a:srgbClr val="383838"/>
              </a:solidFill>
              <a:latin typeface="Exo 2 Medium"/>
            </a:endParaRPr>
          </a:p>
          <a:p>
            <a:pPr marL="342900" indent="-342900">
              <a:lnSpc>
                <a:spcPts val="3120"/>
              </a:lnSpc>
              <a:buFont typeface="Arial" panose="020B0604020202020204" pitchFamily="34" charset="0"/>
              <a:buChar char="•"/>
            </a:pPr>
            <a:endParaRPr lang="en-US" sz="2400" spc="240" dirty="0">
              <a:solidFill>
                <a:srgbClr val="383838"/>
              </a:solidFill>
              <a:latin typeface="Exo 2 Medium"/>
            </a:endParaRPr>
          </a:p>
        </p:txBody>
      </p:sp>
    </p:spTree>
    <p:extLst>
      <p:ext uri="{BB962C8B-B14F-4D97-AF65-F5344CB8AC3E}">
        <p14:creationId xmlns:p14="http://schemas.microsoft.com/office/powerpoint/2010/main" val="3616083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2102432"/>
            <a:ext cx="15567660" cy="718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60"/>
              </a:lnSpc>
            </a:pPr>
            <a:r>
              <a:rPr lang="ru-RU" sz="2400" spc="240" dirty="0">
                <a:solidFill>
                  <a:srgbClr val="383838"/>
                </a:solidFill>
                <a:latin typeface="Exo 2 Medium"/>
              </a:rPr>
              <a:t>У 10 велосипедов 27 колес. Четырехколесных среди них нет. Сколько велосипедов двухколесные и сколько трехколесные?</a:t>
            </a:r>
            <a:endParaRPr lang="en-US" sz="2400" spc="240" dirty="0">
              <a:solidFill>
                <a:srgbClr val="383838"/>
              </a:solidFill>
              <a:latin typeface="Exo 2 Medium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12001500" y="9143341"/>
            <a:ext cx="7315200" cy="1077329"/>
            <a:chOff x="0" y="0"/>
            <a:chExt cx="9753600" cy="1436439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9753600" cy="1436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5396771" y="292799"/>
              <a:ext cx="2618701" cy="850841"/>
            </a:xfrm>
            <a:prstGeom prst="rect">
              <a:avLst/>
            </a:prstGeom>
          </p:spPr>
        </p:pic>
      </p:grpSp>
      <p:sp>
        <p:nvSpPr>
          <p:cNvPr id="6" name="TextBox 6"/>
          <p:cNvSpPr txBox="1"/>
          <p:nvPr/>
        </p:nvSpPr>
        <p:spPr>
          <a:xfrm>
            <a:off x="1028700" y="1226515"/>
            <a:ext cx="4320540" cy="6521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20"/>
              </a:lnSpc>
              <a:spcBef>
                <a:spcPct val="0"/>
              </a:spcBef>
            </a:pPr>
            <a:r>
              <a:rPr lang="en-US" sz="8000" u="none" dirty="0" err="1">
                <a:solidFill>
                  <a:srgbClr val="FF4647"/>
                </a:solidFill>
                <a:latin typeface="Exo 2 Medium Bold"/>
              </a:rPr>
              <a:t>Задача</a:t>
            </a:r>
            <a:r>
              <a:rPr lang="en-US" sz="8000" u="none" dirty="0">
                <a:solidFill>
                  <a:srgbClr val="FF4647"/>
                </a:solidFill>
                <a:latin typeface="Exo 2 Medium Bold"/>
              </a:rPr>
              <a:t> </a:t>
            </a:r>
            <a:r>
              <a:rPr lang="ru-RU" sz="8000" dirty="0">
                <a:solidFill>
                  <a:srgbClr val="FF4647"/>
                </a:solidFill>
                <a:latin typeface="Exo 2 Medium Bold"/>
              </a:rPr>
              <a:t>1</a:t>
            </a:r>
            <a:endParaRPr lang="en-US" sz="8000" u="none" dirty="0">
              <a:solidFill>
                <a:srgbClr val="FF4647"/>
              </a:solidFill>
              <a:latin typeface="Exo 2 Medium Bold"/>
            </a:endParaRPr>
          </a:p>
        </p:txBody>
      </p:sp>
      <p:sp>
        <p:nvSpPr>
          <p:cNvPr id="7" name="TextBox 2"/>
          <p:cNvSpPr txBox="1"/>
          <p:nvPr/>
        </p:nvSpPr>
        <p:spPr>
          <a:xfrm>
            <a:off x="1028700" y="3049634"/>
            <a:ext cx="9715500" cy="11926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3120"/>
              </a:lnSpc>
              <a:buFont typeface="Arial" panose="020B0604020202020204" pitchFamily="34" charset="0"/>
              <a:buChar char="•"/>
            </a:pPr>
            <a:r>
              <a:rPr lang="ru-RU" sz="2400" spc="240" dirty="0">
                <a:solidFill>
                  <a:srgbClr val="383838"/>
                </a:solidFill>
                <a:latin typeface="Exo 2 Medium"/>
              </a:rPr>
              <a:t>У одного трехколесного велосипеда 3 колеса</a:t>
            </a:r>
          </a:p>
          <a:p>
            <a:pPr marL="342900" indent="-342900">
              <a:lnSpc>
                <a:spcPts val="3120"/>
              </a:lnSpc>
              <a:buFont typeface="Arial" panose="020B0604020202020204" pitchFamily="34" charset="0"/>
              <a:buChar char="•"/>
            </a:pPr>
            <a:r>
              <a:rPr lang="ru-RU" sz="2400" spc="240" dirty="0">
                <a:solidFill>
                  <a:srgbClr val="383838"/>
                </a:solidFill>
                <a:latin typeface="Exo 2 Medium"/>
              </a:rPr>
              <a:t>У одного двухколесного велосипеда 2 колеса</a:t>
            </a:r>
            <a:endParaRPr lang="en-US" sz="2400" spc="240" dirty="0">
              <a:solidFill>
                <a:srgbClr val="383838"/>
              </a:solidFill>
              <a:latin typeface="Exo 2 Medium"/>
            </a:endParaRPr>
          </a:p>
          <a:p>
            <a:pPr marL="342900" indent="-342900">
              <a:lnSpc>
                <a:spcPts val="3120"/>
              </a:lnSpc>
              <a:buFont typeface="Arial" panose="020B0604020202020204" pitchFamily="34" charset="0"/>
              <a:buChar char="•"/>
            </a:pPr>
            <a:endParaRPr lang="en-US" sz="2400" spc="240" dirty="0">
              <a:solidFill>
                <a:srgbClr val="383838"/>
              </a:solidFill>
              <a:latin typeface="Exo 2 Medium"/>
            </a:endParaRPr>
          </a:p>
        </p:txBody>
      </p:sp>
      <p:sp>
        <p:nvSpPr>
          <p:cNvPr id="8" name="TextBox 2"/>
          <p:cNvSpPr txBox="1"/>
          <p:nvPr/>
        </p:nvSpPr>
        <p:spPr>
          <a:xfrm>
            <a:off x="914400" y="4381500"/>
            <a:ext cx="8153400" cy="47705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20"/>
              </a:lnSpc>
            </a:pP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1 способ: Заменять трехколесные велосипеды двухколесными</a:t>
            </a:r>
          </a:p>
          <a:p>
            <a:pPr marL="342900" indent="-342900">
              <a:lnSpc>
                <a:spcPts val="3120"/>
              </a:lnSpc>
              <a:buFont typeface="Arial" panose="020B0604020202020204" pitchFamily="34" charset="0"/>
              <a:buChar char="•"/>
            </a:pP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Если заменить трехколесный велосипед на двухколесный, то количество велосипедов не изменится, а количество колес уменьшится на 1</a:t>
            </a:r>
          </a:p>
          <a:p>
            <a:pPr marL="342900" indent="-342900">
              <a:lnSpc>
                <a:spcPts val="3120"/>
              </a:lnSpc>
              <a:buFont typeface="Arial" panose="020B0604020202020204" pitchFamily="34" charset="0"/>
              <a:buChar char="•"/>
            </a:pP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Если все велосипеды трехколесные, то будет 30 колес, а надо 27, то есть надо заменить 3 трехколесных велосипеда на двухколесные</a:t>
            </a:r>
          </a:p>
          <a:p>
            <a:pPr marL="342900" indent="-342900">
              <a:lnSpc>
                <a:spcPts val="3120"/>
              </a:lnSpc>
              <a:buFont typeface="Arial" panose="020B0604020202020204" pitchFamily="34" charset="0"/>
              <a:buChar char="•"/>
            </a:pP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Проверка: 7 трехколесных и 3 двухколесных</a:t>
            </a:r>
          </a:p>
          <a:p>
            <a:pPr marL="342900" indent="-342900">
              <a:lnSpc>
                <a:spcPts val="3120"/>
              </a:lnSpc>
              <a:buFont typeface="Arial" panose="020B0604020202020204" pitchFamily="34" charset="0"/>
              <a:buChar char="•"/>
            </a:pP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7 * 3 + 3 * 2 = 21 + 6 = 27</a:t>
            </a:r>
          </a:p>
        </p:txBody>
      </p:sp>
    </p:spTree>
    <p:extLst>
      <p:ext uri="{BB962C8B-B14F-4D97-AF65-F5344CB8AC3E}">
        <p14:creationId xmlns:p14="http://schemas.microsoft.com/office/powerpoint/2010/main" val="9937502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69</TotalTime>
  <Words>1777</Words>
  <Application>Microsoft Office PowerPoint</Application>
  <PresentationFormat>Произвольный</PresentationFormat>
  <Paragraphs>151</Paragraphs>
  <Slides>22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22</vt:i4>
      </vt:variant>
    </vt:vector>
  </HeadingPairs>
  <TitlesOfParts>
    <vt:vector size="27" baseType="lpstr">
      <vt:lpstr>Exo 2 Medium Bold</vt:lpstr>
      <vt:lpstr>Arial</vt:lpstr>
      <vt:lpstr>Exo 2 Medium</vt:lpstr>
      <vt:lpstr>Calibri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Шаблон для Олмата</dc:title>
  <dc:creator>Дарья</dc:creator>
  <cp:lastModifiedBy>Дарья</cp:lastModifiedBy>
  <cp:revision>9</cp:revision>
  <dcterms:created xsi:type="dcterms:W3CDTF">2006-08-16T00:00:00Z</dcterms:created>
  <dcterms:modified xsi:type="dcterms:W3CDTF">2021-10-18T11:42:21Z</dcterms:modified>
  <dc:identifier>DAD6Q3u_Waw</dc:identifier>
</cp:coreProperties>
</file>